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7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27" r:id="rId20"/>
    <p:sldId id="328" r:id="rId21"/>
    <p:sldId id="275" r:id="rId22"/>
    <p:sldId id="276" r:id="rId23"/>
    <p:sldId id="277" r:id="rId24"/>
    <p:sldId id="278" r:id="rId25"/>
    <p:sldId id="279" r:id="rId26"/>
    <p:sldId id="329" r:id="rId27"/>
    <p:sldId id="330" r:id="rId28"/>
    <p:sldId id="282" r:id="rId29"/>
    <p:sldId id="283" r:id="rId30"/>
    <p:sldId id="331" r:id="rId31"/>
    <p:sldId id="285" r:id="rId32"/>
    <p:sldId id="286" r:id="rId33"/>
    <p:sldId id="287" r:id="rId34"/>
    <p:sldId id="288" r:id="rId35"/>
    <p:sldId id="289" r:id="rId36"/>
    <p:sldId id="332" r:id="rId37"/>
    <p:sldId id="333" r:id="rId38"/>
    <p:sldId id="292" r:id="rId39"/>
    <p:sldId id="293" r:id="rId40"/>
    <p:sldId id="294" r:id="rId41"/>
    <p:sldId id="295" r:id="rId42"/>
    <p:sldId id="334" r:id="rId43"/>
    <p:sldId id="297" r:id="rId44"/>
    <p:sldId id="298" r:id="rId45"/>
    <p:sldId id="335"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36"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5143500" type="screen16x9"/>
  <p:notesSz cx="6858000" cy="9144000"/>
  <p:embeddedFontLst>
    <p:embeddedFont>
      <p:font typeface="Cardo" panose="02020600000000000000" pitchFamily="18" charset="-79"/>
      <p:regular r:id="rId75"/>
      <p:bold r:id="rId76"/>
      <p:italic r:id="rId77"/>
    </p:embeddedFont>
    <p:embeddedFont>
      <p:font typeface="Georgia" panose="02040502050405020303" pitchFamily="18" charset="0"/>
      <p:regular r:id="rId78"/>
      <p:bold r:id="rId79"/>
      <p:italic r:id="rId80"/>
      <p:boldItalic r:id="rId81"/>
    </p:embeddedFont>
    <p:embeddedFont>
      <p:font typeface="Impact" panose="020B0806030902050204" pitchFamily="34" charset="0"/>
      <p:regular r:id="rId82"/>
    </p:embeddedFont>
    <p:embeddedFont>
      <p:font typeface="Poppins" pitchFamily="2" charset="77"/>
      <p:regular r:id="rId83"/>
      <p:bold r:id="rId84"/>
      <p:italic r:id="rId85"/>
      <p:boldItalic r:id="rId86"/>
    </p:embeddedFont>
    <p:embeddedFont>
      <p:font typeface="Poppins SemiBold" panose="00000700000000000000" pitchFamily="2" charset="77"/>
      <p:regular r:id="rId87"/>
      <p:bold r:id="rId88"/>
      <p:italic r:id="rId89"/>
      <p:boldItalic r:id="rId90"/>
    </p:embeddedFont>
    <p:embeddedFont>
      <p:font typeface="Roboto" panose="02000000000000000000" pitchFamily="2" charset="0"/>
      <p:regular r:id="rId91"/>
      <p:bold r:id="rId92"/>
      <p:italic r:id="rId93"/>
      <p:boldItalic r:id="rId94"/>
    </p:embeddedFont>
    <p:embeddedFont>
      <p:font typeface="Roboto Black" panose="02000000000000000000" pitchFamily="2" charset="0"/>
      <p:bold r:id="rId95"/>
      <p:italic r:id="rId96"/>
      <p:boldItalic r:id="rId97"/>
    </p:embeddedFont>
    <p:embeddedFont>
      <p:font typeface="Roboto ExtraBold" panose="02000000000000000000" pitchFamily="2" charset="0"/>
      <p:bold r:id="rId98"/>
      <p:italic r:id="rId99"/>
      <p:boldItalic r:id="rId100"/>
    </p:embeddedFont>
    <p:embeddedFont>
      <p:font typeface="Roboto SemiBold" panose="02000000000000000000" pitchFamily="2"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57"/>
    <p:restoredTop sz="59521"/>
  </p:normalViewPr>
  <p:slideViewPr>
    <p:cSldViewPr snapToGrid="0">
      <p:cViewPr varScale="1">
        <p:scale>
          <a:sx n="97" d="100"/>
          <a:sy n="97" d="100"/>
        </p:scale>
        <p:origin x="1696"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font" Target="fonts/font5.fntdata"/><Relationship Id="rId102" Type="http://schemas.openxmlformats.org/officeDocument/2006/relationships/font" Target="fonts/font28.fntdata"/><Relationship Id="rId5" Type="http://schemas.openxmlformats.org/officeDocument/2006/relationships/slide" Target="slides/slide3.xml"/><Relationship Id="rId90" Type="http://schemas.openxmlformats.org/officeDocument/2006/relationships/font" Target="fonts/font16.fntdata"/><Relationship Id="rId95" Type="http://schemas.openxmlformats.org/officeDocument/2006/relationships/font" Target="fonts/font21.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6.fntdata"/><Relationship Id="rId85" Type="http://schemas.openxmlformats.org/officeDocument/2006/relationships/font" Target="fonts/font11.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29.fntdata"/><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font" Target="fonts/font1.fntdata"/><Relationship Id="rId91" Type="http://schemas.openxmlformats.org/officeDocument/2006/relationships/font" Target="fonts/font17.fntdata"/><Relationship Id="rId96"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font" Target="fonts/font25.fntdata"/><Relationship Id="rId101"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6/11/relationships/changesInfo" Target="changesInfos/changesInfo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fntdata"/><Relationship Id="rId97" Type="http://schemas.openxmlformats.org/officeDocument/2006/relationships/font" Target="fonts/font23.fntdata"/><Relationship Id="rId104" Type="http://schemas.openxmlformats.org/officeDocument/2006/relationships/font" Target="fonts/font3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3.fntdata"/><Relationship Id="rId61" Type="http://schemas.openxmlformats.org/officeDocument/2006/relationships/slide" Target="slides/slide59.xml"/><Relationship Id="rId82"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3.fntdata"/><Relationship Id="rId100" Type="http://schemas.openxmlformats.org/officeDocument/2006/relationships/font" Target="fonts/font26.fntdata"/><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9.fntdata"/><Relationship Id="rId98" Type="http://schemas.openxmlformats.org/officeDocument/2006/relationships/font" Target="fonts/font24.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font" Target="fonts/font9.fntdata"/><Relationship Id="rId88"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Krus" userId="125da740-f10c-4e8d-9e12-749d9feb0ca0" providerId="ADAL" clId="{DA2AC1A5-5707-5EAB-903D-CC21B3DA70F0}"/>
    <pc:docChg chg="modSld">
      <pc:chgData name="Stephanie Krus" userId="125da740-f10c-4e8d-9e12-749d9feb0ca0" providerId="ADAL" clId="{DA2AC1A5-5707-5EAB-903D-CC21B3DA70F0}" dt="2026-05-05T18:13:50.562" v="19" actId="20577"/>
      <pc:docMkLst>
        <pc:docMk/>
      </pc:docMkLst>
      <pc:sldChg chg="modSp mod">
        <pc:chgData name="Stephanie Krus" userId="125da740-f10c-4e8d-9e12-749d9feb0ca0" providerId="ADAL" clId="{DA2AC1A5-5707-5EAB-903D-CC21B3DA70F0}" dt="2026-04-27T14:10:22.857" v="1" actId="20577"/>
        <pc:sldMkLst>
          <pc:docMk/>
          <pc:sldMk cId="0" sldId="256"/>
        </pc:sldMkLst>
        <pc:spChg chg="mod">
          <ac:chgData name="Stephanie Krus" userId="125da740-f10c-4e8d-9e12-749d9feb0ca0" providerId="ADAL" clId="{DA2AC1A5-5707-5EAB-903D-CC21B3DA70F0}" dt="2026-04-27T14:10:22.857" v="1" actId="20577"/>
          <ac:spMkLst>
            <pc:docMk/>
            <pc:sldMk cId="0" sldId="256"/>
            <ac:spMk id="116" creationId="{00000000-0000-0000-0000-000000000000}"/>
          </ac:spMkLst>
        </pc:spChg>
      </pc:sldChg>
      <pc:sldChg chg="modSp mod">
        <pc:chgData name="Stephanie Krus" userId="125da740-f10c-4e8d-9e12-749d9feb0ca0" providerId="ADAL" clId="{DA2AC1A5-5707-5EAB-903D-CC21B3DA70F0}" dt="2026-05-05T18:13:50.562" v="19" actId="20577"/>
        <pc:sldMkLst>
          <pc:docMk/>
          <pc:sldMk cId="0" sldId="321"/>
        </pc:sldMkLst>
        <pc:spChg chg="mod">
          <ac:chgData name="Stephanie Krus" userId="125da740-f10c-4e8d-9e12-749d9feb0ca0" providerId="ADAL" clId="{DA2AC1A5-5707-5EAB-903D-CC21B3DA70F0}" dt="2026-05-05T18:13:50.562" v="19" actId="20577"/>
          <ac:spMkLst>
            <pc:docMk/>
            <pc:sldMk cId="0" sldId="321"/>
            <ac:spMk id="5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esignhub.it/smartdesign/2017/09/24/design-assistive-technology-equipments-auxiliary-performance-everyday-life-activities-elderly-disabled-people-socially-institutionalised_majorthesis_gruppo04/"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worthingtonlibraries.org/sites/default/files/styles/teaser_standard/public/images/promotions/Assistive%20Technologies.jpg?h=4915d655&amp;itok=Ic-yV5zf" TargetMode="External"/><Relationship Id="rId4" Type="http://schemas.openxmlformats.org/officeDocument/2006/relationships/hyperlink" Target="https://www.24a11y.com/2018/i-used-a-switch-control-for-a-da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designnotes.blog.gov.uk/2022/11/28/designing-for-people-with-dyscalculia-and-low-numerac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verlayfactsheet.com/"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uxdesign.cc/important-settlement-in-an-ada-lawsuit-involving-an-accessibility-overlay-748a82850249" TargetMode="External"/><Relationship Id="rId5" Type="http://schemas.openxmlformats.org/officeDocument/2006/relationships/hyperlink" Target="https://bighack.org/why-accessibility-overlays-and-widgets-do-not-improve-your-website-accessibility/" TargetMode="External"/><Relationship Id="rId4" Type="http://schemas.openxmlformats.org/officeDocument/2006/relationships/hyperlink" Target="https://medium.com/@sheribyrnehaber/overlays-are-not-the-solution-to-your-accessibility-problem-c5ffe44bd61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inypng.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esign-system.service.gov.uk/patterns/gender-or-se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designnotes.blog.gov.uk/2019/01/29/researching-how-we-ask-users-about-their-ethnicity/"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thenextweb.com/news/black-man-says-racially-biased-ai-system-rejected-his-passport-photo-facial-recognition-tiktok"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youtu.be/YJjv_OeiHmo?feature=shared" TargetMode="External"/><Relationship Id="rId4" Type="http://schemas.openxmlformats.org/officeDocument/2006/relationships/hyperlink" Target="https://www.telegraph.co.uk/technology/2019/09/19/racist-passport-photo-system-rejects-image-young-black-man-despite/"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kalzumeus.com/2010/06/17/falsehoods-programmers-believe-about-name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linkedin.com/feed/update/urn:li:activity:7187789685501358080/"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statistics/family-resources-survey-financial-year-2022-to-2023/family-resources-survey-financial-year-2022-to-2023#disability-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earetechwomen.com/major-new-report-from-the-tech-talent-charter-reveals-tech-employers-massively-underestimate-neurodivergence-in-their-workfor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ommittees.parliament.uk/writtenevidence/6613/pdf/" TargetMode="External"/><Relationship Id="rId4" Type="http://schemas.openxmlformats.org/officeDocument/2006/relationships/hyperlink" Target="https://www.creativereview.co.uk/neurodiversity-creative-industry-experi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4b6e2f5c3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4b6e2f5c3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b48080facc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b48080facc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There is a false belief that making your design accessible requires more time, more money and technical expertise.</a:t>
            </a:r>
            <a:endParaRPr/>
          </a:p>
          <a:p>
            <a:pPr marL="0" lvl="0" indent="0" algn="l" rtl="0">
              <a:lnSpc>
                <a:spcPct val="100000"/>
              </a:lnSpc>
              <a:spcBef>
                <a:spcPts val="0"/>
              </a:spcBef>
              <a:spcAft>
                <a:spcPts val="0"/>
              </a:spcAft>
              <a:buSzPts val="1100"/>
              <a:buNone/>
            </a:pPr>
            <a:r>
              <a:rPr lang="en-GB"/>
              <a:t>But actually, there are lots of very basics things you can do as designer to avoid a lot of accessibility issues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This is what I’m going to show you in this part.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b3b12b5a76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b3b12b5a76_0_7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Digital accessibility is progressing. </a:t>
            </a:r>
            <a:endParaRPr/>
          </a:p>
          <a:p>
            <a:pPr marL="0" lvl="0" indent="0" algn="l" rtl="0">
              <a:spcBef>
                <a:spcPts val="0"/>
              </a:spcBef>
              <a:spcAft>
                <a:spcPts val="0"/>
              </a:spcAft>
              <a:buClr>
                <a:schemeClr val="dk1"/>
              </a:buClr>
              <a:buSzPts val="1100"/>
              <a:buFont typeface="Arial"/>
              <a:buNone/>
            </a:pPr>
            <a:r>
              <a:rPr lang="en-GB"/>
              <a:t>A lot of companies and organisations are trying to do better but it’s often still pretty poor.</a:t>
            </a:r>
            <a:endParaRPr/>
          </a:p>
          <a:p>
            <a:pPr marL="0" lvl="0" indent="0" algn="l" rtl="0">
              <a:spcBef>
                <a:spcPts val="0"/>
              </a:spcBef>
              <a:spcAft>
                <a:spcPts val="0"/>
              </a:spcAft>
              <a:buClr>
                <a:schemeClr val="dk1"/>
              </a:buClr>
              <a:buSzPts val="1100"/>
              <a:buFont typeface="Arial"/>
              <a:buNone/>
            </a:pPr>
            <a:r>
              <a:rPr lang="en-GB"/>
              <a:t>WebAim - this stands for Web accessibility in mind -  does an evaluation every year since 20-19,</a:t>
            </a:r>
            <a:endParaRPr/>
          </a:p>
          <a:p>
            <a:pPr marL="0" lvl="0" indent="0" algn="l" rtl="0">
              <a:spcBef>
                <a:spcPts val="0"/>
              </a:spcBef>
              <a:spcAft>
                <a:spcPts val="0"/>
              </a:spcAft>
              <a:buClr>
                <a:schemeClr val="dk1"/>
              </a:buClr>
              <a:buSzPts val="1100"/>
              <a:buFont typeface="Arial"/>
              <a:buNone/>
            </a:pPr>
            <a:r>
              <a:rPr lang="en-GB"/>
              <a:t>they look at the homepages for the top 1 million websites.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GB"/>
              <a:t>This year, they found that there were about 56 errors per page on average, which is not very different from the previous years.</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GB"/>
              <a:t>About 96% of these homepages do not comply with WCAG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WCAG stands for Web Content Accessibility Guidelines and is a standard for digital accessibility.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ccd978a3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3ccd978a3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Most of these errors are not that hard to fix</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84%  of the pages had low contrast text errors, this is when the colour of the text is not contrasted enough with the background. There are many tools to help you with this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53%  have missing alternative text for images or diagrams, again there is a lot of guidance to help you learn how to write good alternative texts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46% of the pages have empty links, this is when you use an icon for a link for example, like the social media icon in the footer of your website</a:t>
            </a:r>
            <a:endParaRPr sz="12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b3b12b5a76_0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b3b12b5a76_0_1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Some  simple steps will fix around 90% of the issues found in the survey.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You should check colour combinations, are they contrasted enough?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give images and diagrams an alternative text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same for empty links, if you give an alt text to the icon used as link, then a screen reader will say where this link is taking you</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use plain English, avoid jargon, and use simple words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respect the headings order H1, H2, H3, H4…don’t skip a level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make the text of your link meaningful, so instead of ‘Read more’ you could have ‘read more about the result of this survey’ for example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d9700700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d9700700d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Regarding fonts and layout,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Do not do what I did on the first line: when you write in all caps, you lose the shape of the words, which slows down people reading, in particular dyslexic people.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When people use screen readers, it is sometimes interpreted as an acronym, and the letters might be announced one by one which is annoying.</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Avoid italic and fancy fonts too because it’s also harder to read for many people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You should align your text on the left to help people find the start of the next line. If you don’t, it gets harder, especially for people magnifying their screen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Justifying your text is also problematic because this means the space between words will vary, and that also makes it harder to read.</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48afef49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d48afef49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ccd978a3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3ccd978a3d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d48afef49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3d48afef49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11FD510-58A8-AF1F-2312-AB4A7649EAF6}"/>
            </a:ext>
          </a:extLst>
        </p:cNvPr>
        <p:cNvGrpSpPr/>
        <p:nvPr/>
      </p:nvGrpSpPr>
      <p:grpSpPr>
        <a:xfrm>
          <a:off x="0" y="0"/>
          <a:ext cx="0" cy="0"/>
          <a:chOff x="0" y="0"/>
          <a:chExt cx="0" cy="0"/>
        </a:xfrm>
      </p:grpSpPr>
      <p:sp>
        <p:nvSpPr>
          <p:cNvPr id="223" name="Google Shape;223;g3d48afef491_0_5:notes">
            <a:extLst>
              <a:ext uri="{FF2B5EF4-FFF2-40B4-BE49-F238E27FC236}">
                <a16:creationId xmlns:a16="http://schemas.microsoft.com/office/drawing/2014/main" id="{7D1CA1B7-3940-773D-8408-D5CC4AD8DD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3d48afef491_0_5:notes">
            <a:extLst>
              <a:ext uri="{FF2B5EF4-FFF2-40B4-BE49-F238E27FC236}">
                <a16:creationId xmlns:a16="http://schemas.microsoft.com/office/drawing/2014/main" id="{851F3309-B51A-F0DA-B9B7-377F157A82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might have seen this image in social media?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you have 3 boxes of elastic bands with a sign each, with green ones and a  sign saying: “ok with hugs”, a box of orange ones with a sign saying  “:ok talking but no touching” and a box of red elastic bands  and a sign saying:  “I'm keeping my distance”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I’m sure many of you here, think this is a good idea. And it is, as people can immediately see how close they can get to you. Unless they are blind or cannot see colours…</a:t>
            </a:r>
            <a:endParaRPr/>
          </a:p>
        </p:txBody>
      </p:sp>
    </p:spTree>
    <p:extLst>
      <p:ext uri="{BB962C8B-B14F-4D97-AF65-F5344CB8AC3E}">
        <p14:creationId xmlns:p14="http://schemas.microsoft.com/office/powerpoint/2010/main" val="1751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3AECA773-C9CA-CE6D-6C56-B3A04E17D1C4}"/>
            </a:ext>
          </a:extLst>
        </p:cNvPr>
        <p:cNvGrpSpPr/>
        <p:nvPr/>
      </p:nvGrpSpPr>
      <p:grpSpPr>
        <a:xfrm>
          <a:off x="0" y="0"/>
          <a:ext cx="0" cy="0"/>
          <a:chOff x="0" y="0"/>
          <a:chExt cx="0" cy="0"/>
        </a:xfrm>
      </p:grpSpPr>
      <p:sp>
        <p:nvSpPr>
          <p:cNvPr id="229" name="Google Shape;229;g3d48afef491_0_12:notes">
            <a:extLst>
              <a:ext uri="{FF2B5EF4-FFF2-40B4-BE49-F238E27FC236}">
                <a16:creationId xmlns:a16="http://schemas.microsoft.com/office/drawing/2014/main" id="{5719ADDF-C8B2-0620-6D8C-F914551F3F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3d48afef491_0_12:notes">
            <a:extLst>
              <a:ext uri="{FF2B5EF4-FFF2-40B4-BE49-F238E27FC236}">
                <a16:creationId xmlns:a16="http://schemas.microsoft.com/office/drawing/2014/main" id="{B6AA6A7B-EE1F-0A55-9DEB-72E2F42F76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Now this is the same image but how it would be seen by some type of colour-blind people, </a:t>
            </a:r>
            <a:endParaRPr dirty="0">
              <a:solidFill>
                <a:schemeClr val="dk1"/>
              </a:solidFill>
            </a:endParaRPr>
          </a:p>
          <a:p>
            <a:pPr marL="0" lvl="0" indent="0" algn="l" rtl="0">
              <a:spcBef>
                <a:spcPts val="0"/>
              </a:spcBef>
              <a:spcAft>
                <a:spcPts val="0"/>
              </a:spcAft>
              <a:buNone/>
            </a:pPr>
            <a:r>
              <a:rPr lang="en-GB" dirty="0">
                <a:solidFill>
                  <a:schemeClr val="dk1"/>
                </a:solidFill>
              </a:rPr>
              <a:t>The initial green (which was for ok with hugs) looks very similar to red (which is for I'm keeping my distance)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So for people who can’t see colours, there are a few things you could do, on elastic bands, you could potentially have some text, if you’re using a lanyard, then you could add stripes, or dots etc</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You should keep this in mind for your error messages -  but also your buttons, the colour of your links, icons and  any colour code you use in a spreadsheet for example. </a:t>
            </a:r>
            <a:endParaRPr dirty="0">
              <a:solidFill>
                <a:schemeClr val="dk1"/>
              </a:solidFill>
            </a:endParaRPr>
          </a:p>
          <a:p>
            <a:pPr marL="0" lvl="0" indent="0" algn="l" rtl="0">
              <a:spcBef>
                <a:spcPts val="0"/>
              </a:spcBef>
              <a:spcAft>
                <a:spcPts val="0"/>
              </a:spcAft>
              <a:buNone/>
            </a:pPr>
            <a:r>
              <a:rPr lang="en-GB" dirty="0">
                <a:solidFill>
                  <a:schemeClr val="dk1"/>
                </a:solidFill>
              </a:rPr>
              <a:t>Do no use colour alone to convey an information, you need to have a back up</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There are simulators for colour blindness but you should not base your colour choices on them, just assume some people don’t see colours at all and have another way to convey any information with an alternative.</a:t>
            </a:r>
            <a:endParaRPr dirty="0"/>
          </a:p>
        </p:txBody>
      </p:sp>
    </p:spTree>
    <p:extLst>
      <p:ext uri="{BB962C8B-B14F-4D97-AF65-F5344CB8AC3E}">
        <p14:creationId xmlns:p14="http://schemas.microsoft.com/office/powerpoint/2010/main" val="71816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b28d43e0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b28d43e0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In this session, I’ll present practical steps to integrate to your practice to improve the accessibility of your design</a:t>
            </a:r>
            <a:endParaRPr>
              <a:solidFill>
                <a:schemeClr val="dk1"/>
              </a:solidFill>
            </a:endParaRPr>
          </a:p>
          <a:p>
            <a:pPr marL="0" lvl="0" indent="0" algn="l" rtl="0">
              <a:lnSpc>
                <a:spcPct val="115000"/>
              </a:lnSpc>
              <a:spcBef>
                <a:spcPts val="0"/>
              </a:spcBef>
              <a:spcAft>
                <a:spcPts val="0"/>
              </a:spcAft>
              <a:buNone/>
            </a:pPr>
            <a:r>
              <a:rPr lang="en-GB">
                <a:solidFill>
                  <a:schemeClr val="dk1"/>
                </a:solidFill>
              </a:rPr>
              <a:t>I’ll explain why and how you can take digital inclusion into account</a:t>
            </a:r>
            <a:endParaRPr>
              <a:solidFill>
                <a:schemeClr val="dk1"/>
              </a:solidFill>
            </a:endParaRPr>
          </a:p>
          <a:p>
            <a:pPr marL="0" lvl="0" indent="0" algn="l" rtl="0">
              <a:lnSpc>
                <a:spcPct val="115000"/>
              </a:lnSpc>
              <a:spcBef>
                <a:spcPts val="0"/>
              </a:spcBef>
              <a:spcAft>
                <a:spcPts val="0"/>
              </a:spcAft>
              <a:buNone/>
            </a:pPr>
            <a:r>
              <a:rPr lang="en-GB">
                <a:solidFill>
                  <a:schemeClr val="dk1"/>
                </a:solidFill>
              </a:rPr>
              <a:t>I’ll give some simple recommendations to  have a more inclusive practice with your team, your stakeholders and your research and design participants</a:t>
            </a:r>
            <a:endParaRPr>
              <a:solidFill>
                <a:schemeClr val="dk1"/>
              </a:solidFill>
            </a:endParaRPr>
          </a:p>
          <a:p>
            <a:pPr marL="0" lvl="0" indent="0" algn="l" rtl="0">
              <a:lnSpc>
                <a:spcPct val="115000"/>
              </a:lnSpc>
              <a:spcBef>
                <a:spcPts val="0"/>
              </a:spcBef>
              <a:spcAft>
                <a:spcPts val="0"/>
              </a:spcAft>
              <a:buNone/>
            </a:pPr>
            <a:r>
              <a:rPr lang="en-GB">
                <a:solidFill>
                  <a:schemeClr val="dk1"/>
                </a:solidFill>
              </a:rPr>
              <a:t>And I’ll tell you about a time where I focussed our research on a few groups which gave us the most valuable insights and how this might be an option for you too.</a:t>
            </a:r>
            <a:endParaRPr>
              <a:solidFill>
                <a:schemeClr val="dk1"/>
              </a:solidFill>
            </a:endParaRPr>
          </a:p>
          <a:p>
            <a:pPr marL="0" lvl="0" indent="0" algn="l" rtl="0">
              <a:lnSpc>
                <a:spcPct val="115000"/>
              </a:lnSpc>
              <a:spcBef>
                <a:spcPts val="0"/>
              </a:spcBef>
              <a:spcAft>
                <a:spcPts val="0"/>
              </a:spcAft>
              <a:buNone/>
            </a:pPr>
            <a:r>
              <a:rPr lang="en-GB">
                <a:solidFill>
                  <a:schemeClr val="dk1"/>
                </a:solidFill>
              </a:rPr>
              <a:t>Finally, I’ll recap and give you some takeaways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d48afef4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3d48afef4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Keep in mind that people might change the colours. </a:t>
            </a:r>
            <a:r>
              <a:rPr lang="en-GB"/>
              <a:t>One of the reasons is dyslexia or visual stress impairment. Some colours or filters will help them read better</a:t>
            </a:r>
            <a:endParaRPr/>
          </a:p>
          <a:p>
            <a:pPr marL="0" lvl="0" indent="0" algn="l" rtl="0">
              <a:spcBef>
                <a:spcPts val="0"/>
              </a:spcBef>
              <a:spcAft>
                <a:spcPts val="0"/>
              </a:spcAft>
              <a:buNone/>
            </a:pPr>
            <a:r>
              <a:rPr lang="en-GB">
                <a:solidFill>
                  <a:schemeClr val="dk1"/>
                </a:solidFill>
              </a:rPr>
              <a:t>On the left, the pale cream background and dark blue text, seems to be something which helps some dyslexic people (not all of them)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On the right this is high contrast which is better for some people with low vision, so they might also change your colours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d48afef49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3d48afef49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1000"/>
              </a:spcBef>
              <a:spcAft>
                <a:spcPts val="0"/>
              </a:spcAft>
              <a:buClr>
                <a:srgbClr val="003B49"/>
              </a:buClr>
              <a:buSzPts val="32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d48afef49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d48afef49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Accessible </a:t>
            </a:r>
            <a:r>
              <a:rPr lang="en-GB" dirty="0" err="1">
                <a:solidFill>
                  <a:schemeClr val="dk1"/>
                </a:solidFill>
              </a:rPr>
              <a:t>colors</a:t>
            </a:r>
            <a:r>
              <a:rPr lang="en-GB" dirty="0">
                <a:solidFill>
                  <a:schemeClr val="dk1"/>
                </a:solidFill>
              </a:rPr>
              <a:t> is one tool among many others to test your contrast, this one will tell you if you fail WCAG or not and if you fail it will offer alternative colour codes to pass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cd978a3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3ccd978a3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There are simple tests you should do when you are designing websites, because people might not be using your website the way you are expecting them to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d48afef4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3d48afef491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 dyslexic person might use a screen reader even though they can see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Someone with a motor impairment might be using a switch or their voice to interact, instead of a keyboard, or a mouse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person with low vision might be zooming to see or use a large mouse pointer</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166F7DC9-E022-11C4-0137-DBE34CAB80AE}"/>
            </a:ext>
          </a:extLst>
        </p:cNvPr>
        <p:cNvGrpSpPr/>
        <p:nvPr/>
      </p:nvGrpSpPr>
      <p:grpSpPr>
        <a:xfrm>
          <a:off x="0" y="0"/>
          <a:ext cx="0" cy="0"/>
          <a:chOff x="0" y="0"/>
          <a:chExt cx="0" cy="0"/>
        </a:xfrm>
      </p:grpSpPr>
      <p:sp>
        <p:nvSpPr>
          <p:cNvPr id="266" name="Google Shape;266;g3d48afef491_0_59:notes">
            <a:extLst>
              <a:ext uri="{FF2B5EF4-FFF2-40B4-BE49-F238E27FC236}">
                <a16:creationId xmlns:a16="http://schemas.microsoft.com/office/drawing/2014/main" id="{8382F7C9-565F-4E75-2343-4D6506DF8E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3d48afef491_0_59:notes">
            <a:extLst>
              <a:ext uri="{FF2B5EF4-FFF2-40B4-BE49-F238E27FC236}">
                <a16:creationId xmlns:a16="http://schemas.microsoft.com/office/drawing/2014/main" id="{38E7ED63-F645-9DCB-1B63-94F12D4F7B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For those of you unfamiliar with assistive technologies, I’ve put some examples on this slide:</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you have  a person using a mouth stick to use a keyboard,</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 a man holding a switch which is a tool to help you navigate a website or an app, this one is round</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someone using a Braille keyboard </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and a special keyboard for people with low vision</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Photos from these websites: https://</a:t>
            </a:r>
            <a:r>
              <a:rPr lang="en-GB" dirty="0" err="1">
                <a:solidFill>
                  <a:schemeClr val="dk1"/>
                </a:solidFill>
              </a:rPr>
              <a:t>shaylanassistivetechnology.weebly.com</a:t>
            </a:r>
            <a:r>
              <a:rPr lang="en-GB" dirty="0">
                <a:solidFill>
                  <a:schemeClr val="dk1"/>
                </a:solidFill>
              </a:rPr>
              <a:t>/computer-access-</a:t>
            </a:r>
            <a:r>
              <a:rPr lang="en-GB" dirty="0" err="1">
                <a:solidFill>
                  <a:schemeClr val="dk1"/>
                </a:solidFill>
              </a:rPr>
              <a:t>supports.html</a:t>
            </a:r>
            <a:endParaRPr lang="en-GB"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https://</a:t>
            </a:r>
            <a:r>
              <a:rPr lang="en-GB" dirty="0" err="1">
                <a:solidFill>
                  <a:schemeClr val="dk1"/>
                </a:solidFill>
              </a:rPr>
              <a:t>www.ergocanada.com</a:t>
            </a:r>
            <a:r>
              <a:rPr lang="en-GB" dirty="0">
                <a:solidFill>
                  <a:schemeClr val="dk1"/>
                </a:solidFill>
              </a:rPr>
              <a:t>/</a:t>
            </a:r>
            <a:r>
              <a:rPr lang="en-GB" dirty="0" err="1">
                <a:solidFill>
                  <a:schemeClr val="dk1"/>
                </a:solidFill>
              </a:rPr>
              <a:t>detailed_specification_pages</a:t>
            </a:r>
            <a:r>
              <a:rPr lang="en-GB" dirty="0">
                <a:solidFill>
                  <a:schemeClr val="dk1"/>
                </a:solidFill>
              </a:rPr>
              <a:t>/</a:t>
            </a:r>
            <a:r>
              <a:rPr lang="en-GB" dirty="0" err="1">
                <a:solidFill>
                  <a:schemeClr val="dk1"/>
                </a:solidFill>
              </a:rPr>
              <a:t>maltron_keyboards_mouth_head_stick_keyboard.html</a:t>
            </a:r>
            <a:endParaRPr lang="en-GB"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u="sng" dirty="0">
                <a:solidFill>
                  <a:schemeClr val="hlink"/>
                </a:solidFill>
                <a:hlinkClick r:id="rId3"/>
              </a:rPr>
              <a:t>http://www.designhub.it/smartdesign/2017/09/24/design-assistive-technology-equipments-auxiliary-performance-everyday-life-activities-elderly-disabled-people-socially-institutionalised_majorthesis_gruppo04/</a:t>
            </a:r>
            <a:endParaRPr lang="en-GB" u="sng" dirty="0">
              <a:solidFill>
                <a:schemeClr val="hlink"/>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u="sng" dirty="0">
                <a:solidFill>
                  <a:schemeClr val="hlink"/>
                </a:solidFill>
                <a:hlinkClick r:id="rId4"/>
              </a:rPr>
              <a:t>https://www.24a11y.com/2018/i-used-a-switch-control-for-a-day/</a:t>
            </a:r>
            <a:endParaRPr lang="en-GB" u="sng" dirty="0">
              <a:solidFill>
                <a:schemeClr val="hlink"/>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u="sng" dirty="0">
                <a:solidFill>
                  <a:schemeClr val="hlink"/>
                </a:solidFill>
                <a:hlinkClick r:id="rId5"/>
              </a:rPr>
              <a:t>https://www.worthingtonlibraries.org/sites/default/files/styles/teaser_standard/public/images/promotions/Assistive%20Technologies.jpg?h=4915d655&amp;itok=Ic-yV5zf</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377889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9364154B-20D2-1B51-31AE-3B5FBA28567A}"/>
            </a:ext>
          </a:extLst>
        </p:cNvPr>
        <p:cNvGrpSpPr/>
        <p:nvPr/>
      </p:nvGrpSpPr>
      <p:grpSpPr>
        <a:xfrm>
          <a:off x="0" y="0"/>
          <a:ext cx="0" cy="0"/>
          <a:chOff x="0" y="0"/>
          <a:chExt cx="0" cy="0"/>
        </a:xfrm>
      </p:grpSpPr>
      <p:sp>
        <p:nvSpPr>
          <p:cNvPr id="276" name="Google Shape;276;g3d48afef491_0_64:notes">
            <a:extLst>
              <a:ext uri="{FF2B5EF4-FFF2-40B4-BE49-F238E27FC236}">
                <a16:creationId xmlns:a16="http://schemas.microsoft.com/office/drawing/2014/main" id="{8BC0FE71-D336-59EE-C125-9F5F83B5C9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d48afef491_0_64:notes">
            <a:extLst>
              <a:ext uri="{FF2B5EF4-FFF2-40B4-BE49-F238E27FC236}">
                <a16:creationId xmlns:a16="http://schemas.microsoft.com/office/drawing/2014/main" id="{B31903EA-95C2-755F-EC2C-33B085962B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If you create websites there are 2 simple tests you should do:</a:t>
            </a:r>
            <a:endParaRPr/>
          </a:p>
          <a:p>
            <a:pPr marL="0" lvl="0" indent="0" algn="l" rtl="0">
              <a:spcBef>
                <a:spcPts val="0"/>
              </a:spcBef>
              <a:spcAft>
                <a:spcPts val="0"/>
              </a:spcAft>
              <a:buNone/>
            </a:pPr>
            <a:endParaRPr/>
          </a:p>
          <a:p>
            <a:pPr marL="0" lvl="0" indent="0" algn="l" rtl="0">
              <a:spcBef>
                <a:spcPts val="0"/>
              </a:spcBef>
              <a:spcAft>
                <a:spcPts val="0"/>
              </a:spcAft>
              <a:buNone/>
            </a:pPr>
            <a:r>
              <a:rPr lang="en-GB"/>
              <a:t>Test Keyboard only navigation: don’t use your mouse and instead, use the Tab Key to move forward and Shift plus the tab key to move back.</a:t>
            </a:r>
            <a:endParaRPr/>
          </a:p>
          <a:p>
            <a:pPr marL="0" lvl="0" indent="0" algn="l" rtl="0">
              <a:spcBef>
                <a:spcPts val="0"/>
              </a:spcBef>
              <a:spcAft>
                <a:spcPts val="0"/>
              </a:spcAft>
              <a:buNone/>
            </a:pPr>
            <a:r>
              <a:rPr lang="en-GB"/>
              <a:t>Can you still navigate your website in a way that makes sense and allow you to access everything?</a:t>
            </a:r>
            <a:endParaRPr/>
          </a:p>
          <a:p>
            <a:pPr marL="0" lvl="0" indent="0" algn="l" rtl="0">
              <a:spcBef>
                <a:spcPts val="0"/>
              </a:spcBef>
              <a:spcAft>
                <a:spcPts val="0"/>
              </a:spcAft>
              <a:buNone/>
            </a:pPr>
            <a:endParaRPr/>
          </a:p>
          <a:p>
            <a:pPr marL="0" lvl="0" indent="0" algn="l" rtl="0">
              <a:spcBef>
                <a:spcPts val="0"/>
              </a:spcBef>
              <a:spcAft>
                <a:spcPts val="0"/>
              </a:spcAft>
              <a:buNone/>
            </a:pPr>
            <a:r>
              <a:rPr lang="en-GB"/>
              <a:t>Zoom at 400% - On the slide I’m showing Substack, which do not care much about accessibility so no surprise, it’s very hard to use with a sticky footer and a sticky header so not much space in between to read anything</a:t>
            </a:r>
            <a:endParaRPr/>
          </a:p>
          <a:p>
            <a:pPr marL="0" lvl="0" indent="0" algn="l" rtl="0">
              <a:spcBef>
                <a:spcPts val="0"/>
              </a:spcBef>
              <a:spcAft>
                <a:spcPts val="0"/>
              </a:spcAft>
              <a:buNone/>
            </a:pPr>
            <a:r>
              <a:rPr lang="en-GB"/>
              <a:t>it would be equally bad on Amazon forcing you do scroll horinzontally and you would get lost very quickly. </a:t>
            </a:r>
            <a:endParaRPr/>
          </a:p>
          <a:p>
            <a:pPr marL="0" lvl="0" indent="0" algn="l" rtl="0">
              <a:spcBef>
                <a:spcPts val="0"/>
              </a:spcBef>
              <a:spcAft>
                <a:spcPts val="0"/>
              </a:spcAft>
              <a:buNone/>
            </a:pPr>
            <a:endParaRPr/>
          </a:p>
          <a:p>
            <a:pPr marL="0" lvl="0" indent="0" algn="l" rtl="0">
              <a:spcBef>
                <a:spcPts val="0"/>
              </a:spcBef>
              <a:spcAft>
                <a:spcPts val="0"/>
              </a:spcAft>
              <a:buNone/>
            </a:pPr>
            <a:r>
              <a:rPr lang="en-GB"/>
              <a:t>Doing these 2 tests will help you pick up some issues  - so do get in the habit. </a:t>
            </a:r>
            <a:endParaRPr/>
          </a:p>
          <a:p>
            <a:pPr marL="0" lvl="0" indent="0" algn="l" rtl="0">
              <a:spcBef>
                <a:spcPts val="0"/>
              </a:spcBef>
              <a:spcAft>
                <a:spcPts val="0"/>
              </a:spcAft>
              <a:buNone/>
            </a:pPr>
            <a:r>
              <a:rPr lang="en-GB"/>
              <a:t>But also make sure to test with disabled people.</a:t>
            </a:r>
            <a:endParaRPr/>
          </a:p>
        </p:txBody>
      </p:sp>
    </p:spTree>
    <p:extLst>
      <p:ext uri="{BB962C8B-B14F-4D97-AF65-F5344CB8AC3E}">
        <p14:creationId xmlns:p14="http://schemas.microsoft.com/office/powerpoint/2010/main" val="3604707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d48afef49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d48afef49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ccd978a3d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3ccd978a3d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861DF10B-039C-C81D-7179-088DB586DE01}"/>
            </a:ext>
          </a:extLst>
        </p:cNvPr>
        <p:cNvGrpSpPr/>
        <p:nvPr/>
      </p:nvGrpSpPr>
      <p:grpSpPr>
        <a:xfrm>
          <a:off x="0" y="0"/>
          <a:ext cx="0" cy="0"/>
          <a:chOff x="0" y="0"/>
          <a:chExt cx="0" cy="0"/>
        </a:xfrm>
      </p:grpSpPr>
      <p:sp>
        <p:nvSpPr>
          <p:cNvPr id="297" name="Google Shape;297;g3b48080facc_0_376:notes">
            <a:extLst>
              <a:ext uri="{FF2B5EF4-FFF2-40B4-BE49-F238E27FC236}">
                <a16:creationId xmlns:a16="http://schemas.microsoft.com/office/drawing/2014/main" id="{D1C2A0E9-3C29-50DD-ED03-85B4778D3D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b48080facc_0_376:notes">
            <a:extLst>
              <a:ext uri="{FF2B5EF4-FFF2-40B4-BE49-F238E27FC236}">
                <a16:creationId xmlns:a16="http://schemas.microsoft.com/office/drawing/2014/main" id="{7E2130A8-A111-8530-1E5E-84AD476469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Are you displaying a lot of numbers in your design?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Did you know that low numeracy affect half the working-age adults in the UK?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Check the </a:t>
            </a:r>
            <a:r>
              <a:rPr lang="en-GB" u="sng">
                <a:solidFill>
                  <a:schemeClr val="hlink"/>
                </a:solidFill>
                <a:hlinkClick r:id="rId3"/>
              </a:rPr>
              <a:t>Accessible numbers project</a:t>
            </a:r>
            <a:r>
              <a:rPr lang="en-GB">
                <a:solidFill>
                  <a:schemeClr val="dk1"/>
                </a:solidFill>
              </a:rPr>
              <a:t> by Laura Parker, and the poster Laura worked on with Rachel Malic and Jane McFadyen.</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These 3 content designers who came up with a do and don’t poster for designing for people with dyscalculia or low numeracy which I’m showing on this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4"/>
              </a:rPr>
              <a:t>link to a blogpost explaining how they made this poster</a:t>
            </a:r>
            <a:r>
              <a:rPr lang="en-GB">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accessible number project has advice and podcast episodes for you to learn more about the problems and how to do better.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5775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b28d43e0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b28d43e0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b3b12b5a76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3b3b12b5a76_0_16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One thing that might tempt you as an easy way to fix accessibility issues is using an accessibility overlay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I’ve put some illustrations on this slide if you are not familiar with this.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On the websites using them, you will first need to find where to enable them as it’s often not easy to find,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might be a floating icon with a symbol for accessibility and then a very busy menu will appear, with a multitude of options to choose from.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Most of them are things your device or your browser offers anyway.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 lot of people still thinks they can make their website accessible once it’s all done and ready to go live.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You can be sued if your website is not accessible, so when someone tells you they can fix it with an overlay, it’s sounds too good to be true … and it is.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They are many good articles explaining why it’s not a solution like the </a:t>
            </a:r>
            <a:r>
              <a:rPr lang="en-GB" u="sng" dirty="0">
                <a:solidFill>
                  <a:schemeClr val="hlink"/>
                </a:solidFill>
                <a:hlinkClick r:id="rId3"/>
              </a:rPr>
              <a:t>Overlay Fact Sheet</a:t>
            </a: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But to give you a few examples: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they won’t fix bad or no alt text for an image,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 can’t tab through your website or if the tabbing order is no right,  it won’t fix this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 have a photo of a text, then magnifying it will still make it hard to read and pixelated etc</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 want more info on this, I’ve added articles about overlays to the notes of this slide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br>
              <a:rPr lang="en-GB" dirty="0">
                <a:solidFill>
                  <a:schemeClr val="dk1"/>
                </a:solidFill>
              </a:rPr>
            </a:br>
            <a:r>
              <a:rPr lang="en-GB" u="sng" dirty="0">
                <a:solidFill>
                  <a:schemeClr val="hlink"/>
                </a:solidFill>
                <a:hlinkClick r:id="rId4"/>
              </a:rPr>
              <a:t>Overlays are not the solution to your accessibility problem</a:t>
            </a:r>
            <a:endParaRPr lang="en-GB" u="sng" dirty="0">
              <a:solidFill>
                <a:schemeClr val="hlink"/>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3"/>
              </a:rPr>
              <a:t>Overlay Fact Sheet</a:t>
            </a:r>
            <a:endParaRPr lang="en-GB" u="sng" dirty="0">
              <a:solidFill>
                <a:schemeClr val="hlink"/>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5"/>
              </a:rPr>
              <a:t>Why accessibility overlays do not improve site accessibility</a:t>
            </a:r>
            <a:endParaRPr lang="en-GB" u="sng" dirty="0">
              <a:solidFill>
                <a:schemeClr val="hlink"/>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6"/>
              </a:rPr>
              <a:t>The ADA lawsuit settlement involving an accessibility overlay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5b28d43e0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5b28d43e0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We have covered the starting point: accessibility. But in terms of inclusion, you also need to look at digital capability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b1e2cc421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b1e2cc421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It’s not easy to find numbers, and they often vary a lot depending on the sources you look at.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They don’t always count the same things. But to give you an idea of the problem: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according to the Lloyds’ bank UK Consumer Digital Index 2025, 95% of the adults were online in the UK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means 5% are not. That’s about 3.5 million adults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But if you look at digital skills, it’s about 8 millions adults who lacks basic digital skills</a:t>
            </a:r>
            <a:endParaRPr>
              <a:solidFill>
                <a:schemeClr val="dk1"/>
              </a:solidFill>
            </a:endParaRPr>
          </a:p>
          <a:p>
            <a:pPr marL="0" lvl="0" indent="0" algn="l" rtl="0">
              <a:spcBef>
                <a:spcPts val="0"/>
              </a:spcBef>
              <a:spcAft>
                <a:spcPts val="0"/>
              </a:spcAft>
              <a:buNone/>
            </a:pPr>
            <a:r>
              <a:rPr lang="en-GB">
                <a:solidFill>
                  <a:schemeClr val="dk1"/>
                </a:solidFill>
              </a:rPr>
              <a:t>These numbers are from the Good Things Foundation. You should have a look as there is a lot more data about digital inclusion which might interest you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5b28d43e0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5b28d43e0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it’s important to keep this in mind,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to design services which people can access on an old mobile for example, without too much data and to have alternatives to access your service.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b3b12b5a76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b3b12b5a7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provide a file’s link instead of only an option to download it</a:t>
            </a:r>
            <a:endParaRPr/>
          </a:p>
          <a:p>
            <a:pPr marL="457200" lvl="0" indent="-298450" algn="l" rtl="0">
              <a:spcBef>
                <a:spcPts val="0"/>
              </a:spcBef>
              <a:spcAft>
                <a:spcPts val="0"/>
              </a:spcAft>
              <a:buSzPts val="1100"/>
              <a:buChar char="●"/>
            </a:pPr>
            <a:r>
              <a:rPr lang="en-GB"/>
              <a:t>if it’s not possible, provide the size of this file so people can decide if they download or not</a:t>
            </a:r>
            <a:endParaRPr/>
          </a:p>
          <a:p>
            <a:pPr marL="457200" lvl="0" indent="-298450" algn="l" rtl="0">
              <a:spcBef>
                <a:spcPts val="0"/>
              </a:spcBef>
              <a:spcAft>
                <a:spcPts val="0"/>
              </a:spcAft>
              <a:buSzPts val="1100"/>
              <a:buChar char="●"/>
            </a:pPr>
            <a:r>
              <a:rPr lang="en-GB"/>
              <a:t>keep images big enough so the quality allows to see them well, but small enough so it doesn’t use too much data to load</a:t>
            </a:r>
            <a:endParaRPr/>
          </a:p>
          <a:p>
            <a:pPr marL="457200" lvl="0" indent="-298450" algn="l" rtl="0">
              <a:spcBef>
                <a:spcPts val="0"/>
              </a:spcBef>
              <a:spcAft>
                <a:spcPts val="0"/>
              </a:spcAft>
              <a:buSzPts val="1100"/>
              <a:buChar char="●"/>
            </a:pPr>
            <a:r>
              <a:rPr lang="en-GB">
                <a:solidFill>
                  <a:schemeClr val="dk1"/>
                </a:solidFill>
              </a:rPr>
              <a:t>Use compressing tools like </a:t>
            </a:r>
            <a:r>
              <a:rPr lang="en-GB" u="sng">
                <a:solidFill>
                  <a:schemeClr val="hlink"/>
                </a:solidFill>
                <a:hlinkClick r:id="rId3"/>
              </a:rPr>
              <a:t>https://tinypng.com/</a:t>
            </a:r>
            <a:r>
              <a:rPr lang="en-GB">
                <a:solidFill>
                  <a:schemeClr val="dk1"/>
                </a:solidFill>
              </a:rPr>
              <a:t> - smaller size is better for the environment too and for the performance of your website</a:t>
            </a:r>
            <a:endParaRPr/>
          </a:p>
          <a:p>
            <a:pPr marL="0" lvl="0" indent="0" algn="l" rtl="0">
              <a:spcBef>
                <a:spcPts val="0"/>
              </a:spcBef>
              <a:spcAft>
                <a:spcPts val="0"/>
              </a:spcAft>
              <a:buClr>
                <a:schemeClr val="dk1"/>
              </a:buClr>
              <a:buSzPts val="1100"/>
              <a:buFont typeface="Arial"/>
              <a:buNone/>
            </a:pPr>
            <a:r>
              <a:rPr lang="en-GB"/>
              <a:t>→ it’s a balance to have between accessibility and digital inclusion</a:t>
            </a:r>
            <a:endParaRPr/>
          </a:p>
          <a:p>
            <a:pPr marL="0" lvl="0" indent="0" algn="l" rtl="0">
              <a:spcBef>
                <a:spcPts val="0"/>
              </a:spcBef>
              <a:spcAft>
                <a:spcPts val="0"/>
              </a:spcAft>
              <a:buClr>
                <a:schemeClr val="dk1"/>
              </a:buClr>
              <a:buSzPts val="1100"/>
              <a:buFont typeface="Arial"/>
              <a:buNone/>
            </a:pPr>
            <a:r>
              <a:rPr lang="en-GB"/>
              <a:t>Make sure you website works on mobile phone, small screens and with a low connection</a:t>
            </a:r>
            <a:endParaRPr sz="200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58FC0A5B-A111-B998-1F29-BD5A395204A4}"/>
            </a:ext>
          </a:extLst>
        </p:cNvPr>
        <p:cNvGrpSpPr/>
        <p:nvPr/>
      </p:nvGrpSpPr>
      <p:grpSpPr>
        <a:xfrm>
          <a:off x="0" y="0"/>
          <a:ext cx="0" cy="0"/>
          <a:chOff x="0" y="0"/>
          <a:chExt cx="0" cy="0"/>
        </a:xfrm>
      </p:grpSpPr>
      <p:sp>
        <p:nvSpPr>
          <p:cNvPr id="338" name="Google Shape;338;g3b3b12b5a76_0_302:notes">
            <a:extLst>
              <a:ext uri="{FF2B5EF4-FFF2-40B4-BE49-F238E27FC236}">
                <a16:creationId xmlns:a16="http://schemas.microsoft.com/office/drawing/2014/main" id="{A1479C2B-2566-857B-7CEE-D5538ED37D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b3b12b5a76_0_302:notes">
            <a:extLst>
              <a:ext uri="{FF2B5EF4-FFF2-40B4-BE49-F238E27FC236}">
                <a16:creationId xmlns:a16="http://schemas.microsoft.com/office/drawing/2014/main" id="{11C9A240-0DA1-16AC-5F7F-A8F5BA542B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To see how your website behave with poor network, you can use google chrome dev tools and simulate this. </a:t>
            </a:r>
            <a:endParaRPr/>
          </a:p>
          <a:p>
            <a:pPr marL="0" lvl="0" indent="0" algn="l" rtl="0">
              <a:spcBef>
                <a:spcPts val="0"/>
              </a:spcBef>
              <a:spcAft>
                <a:spcPts val="0"/>
              </a:spcAft>
              <a:buClr>
                <a:schemeClr val="dk1"/>
              </a:buClr>
              <a:buSzPts val="1100"/>
              <a:buFont typeface="Arial"/>
              <a:buNone/>
            </a:pPr>
            <a:r>
              <a:rPr lang="en-GB"/>
              <a:t>You don’t need to be a dev to try this:</a:t>
            </a:r>
            <a:endParaRPr/>
          </a:p>
          <a:p>
            <a:pPr marL="457200" lvl="0" indent="-298450" algn="l" rtl="0">
              <a:spcBef>
                <a:spcPts val="0"/>
              </a:spcBef>
              <a:spcAft>
                <a:spcPts val="0"/>
              </a:spcAft>
              <a:buSzPts val="1100"/>
              <a:buChar char="●"/>
            </a:pPr>
            <a:r>
              <a:rPr lang="en-GB"/>
              <a:t>in google chrome, on your laptop, open your website.</a:t>
            </a:r>
            <a:endParaRPr/>
          </a:p>
          <a:p>
            <a:pPr marL="457200" lvl="0" indent="-298450" algn="l" rtl="0">
              <a:spcBef>
                <a:spcPts val="0"/>
              </a:spcBef>
              <a:spcAft>
                <a:spcPts val="0"/>
              </a:spcAft>
              <a:buSzPts val="1100"/>
              <a:buChar char="●"/>
            </a:pPr>
            <a:r>
              <a:rPr lang="en-GB"/>
              <a:t>click right anywhere on the page. A menu will appear and you select  ‘Inspect’ - This is giving you access to the</a:t>
            </a:r>
            <a:r>
              <a:rPr lang="en-GB" b="1"/>
              <a:t> Chrome Dev tools</a:t>
            </a:r>
            <a:endParaRPr b="1"/>
          </a:p>
          <a:p>
            <a:pPr marL="457200" lvl="0" indent="-298450" algn="l" rtl="0">
              <a:spcBef>
                <a:spcPts val="0"/>
              </a:spcBef>
              <a:spcAft>
                <a:spcPts val="0"/>
              </a:spcAft>
              <a:buSzPts val="1100"/>
              <a:buChar char="●"/>
            </a:pPr>
            <a:r>
              <a:rPr lang="en-GB"/>
              <a:t>This will open a window, and within it, there is the item ‘Network’ when you select it you will find a drop down list where you can select different network speeds which will be simulated and you will see how long things take to load on your website.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This is interesting to do regularly on various pages to get a feel on how people experience your website in these conditions and then see how you can improve this.</a:t>
            </a:r>
            <a:endParaRPr/>
          </a:p>
        </p:txBody>
      </p:sp>
    </p:spTree>
    <p:extLst>
      <p:ext uri="{BB962C8B-B14F-4D97-AF65-F5344CB8AC3E}">
        <p14:creationId xmlns:p14="http://schemas.microsoft.com/office/powerpoint/2010/main" val="1436829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F68A4FD3-B348-E395-7E33-7833A2FB6FCE}"/>
            </a:ext>
          </a:extLst>
        </p:cNvPr>
        <p:cNvGrpSpPr/>
        <p:nvPr/>
      </p:nvGrpSpPr>
      <p:grpSpPr>
        <a:xfrm>
          <a:off x="0" y="0"/>
          <a:ext cx="0" cy="0"/>
          <a:chOff x="0" y="0"/>
          <a:chExt cx="0" cy="0"/>
        </a:xfrm>
      </p:grpSpPr>
      <p:sp>
        <p:nvSpPr>
          <p:cNvPr id="349" name="Google Shape;349;g3b3b12b5a76_0_314:notes">
            <a:extLst>
              <a:ext uri="{FF2B5EF4-FFF2-40B4-BE49-F238E27FC236}">
                <a16:creationId xmlns:a16="http://schemas.microsoft.com/office/drawing/2014/main" id="{1036F08D-999C-600B-A31A-F3CBC0F65D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b3b12b5a76_0_314:notes">
            <a:extLst>
              <a:ext uri="{FF2B5EF4-FFF2-40B4-BE49-F238E27FC236}">
                <a16:creationId xmlns:a16="http://schemas.microsoft.com/office/drawing/2014/main" id="{58EA6006-1368-256D-306F-6C601701E7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Another thing you should test, is how it works on mobiles and small screens. Ideally you should test on many devices, but you can simulate it for free using Chrome dev tools again on a laptop</a:t>
            </a:r>
            <a:endParaRPr/>
          </a:p>
          <a:p>
            <a:pPr marL="457200" lvl="0" indent="-298450" algn="l" rtl="0">
              <a:spcBef>
                <a:spcPts val="0"/>
              </a:spcBef>
              <a:spcAft>
                <a:spcPts val="0"/>
              </a:spcAft>
              <a:buSzPts val="1100"/>
              <a:buAutoNum type="arabicPeriod"/>
            </a:pPr>
            <a:r>
              <a:rPr lang="en-GB"/>
              <a:t>in the top menu; at the start, select the icon looking like a mobile in front of a big screen</a:t>
            </a:r>
            <a:endParaRPr/>
          </a:p>
          <a:p>
            <a:pPr marL="457200" lvl="0" indent="-298450" algn="l" rtl="0">
              <a:spcBef>
                <a:spcPts val="0"/>
              </a:spcBef>
              <a:spcAft>
                <a:spcPts val="0"/>
              </a:spcAft>
              <a:buSzPts val="1100"/>
              <a:buAutoNum type="arabicPeriod"/>
            </a:pPr>
            <a:r>
              <a:rPr lang="en-GB"/>
              <a:t>another view of your page will appear with a menu at the top, under ‘Responsive’ select a view of the device you want</a:t>
            </a:r>
            <a:endParaRPr/>
          </a:p>
          <a:p>
            <a:pPr marL="457200" lvl="0" indent="-298450" algn="l" rtl="0">
              <a:spcBef>
                <a:spcPts val="0"/>
              </a:spcBef>
              <a:spcAft>
                <a:spcPts val="0"/>
              </a:spcAft>
              <a:buSzPts val="1100"/>
              <a:buAutoNum type="arabicPeriod"/>
            </a:pPr>
            <a:r>
              <a:rPr lang="en-GB"/>
              <a:t>you can even rotate to change from portrait to landscape view</a:t>
            </a:r>
            <a:endParaRPr/>
          </a:p>
        </p:txBody>
      </p:sp>
    </p:spTree>
    <p:extLst>
      <p:ext uri="{BB962C8B-B14F-4D97-AF65-F5344CB8AC3E}">
        <p14:creationId xmlns:p14="http://schemas.microsoft.com/office/powerpoint/2010/main" val="2298740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b48080fac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b48080fa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4b6e2f5c32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4b6e2f5c32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Accessibility and digital capability are part of inclusion, but there is more to it</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b48080facc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b48080fac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 going to start by mentioning some common inclusions issues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70466078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7046607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b48080fac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b48080fac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A classic is asking about your gender or ethnicity in a way that do not allow you to identify yourself correctly.</a:t>
            </a:r>
            <a:endParaRPr>
              <a:solidFill>
                <a:schemeClr val="dk1"/>
              </a:solidFill>
            </a:endParaRPr>
          </a:p>
          <a:p>
            <a:pPr marL="0" lvl="0" indent="0" algn="l" rtl="0">
              <a:spcBef>
                <a:spcPts val="0"/>
              </a:spcBef>
              <a:spcAft>
                <a:spcPts val="0"/>
              </a:spcAft>
              <a:buNone/>
            </a:pPr>
            <a:r>
              <a:rPr lang="en-GB">
                <a:solidFill>
                  <a:schemeClr val="dk1"/>
                </a:solidFill>
              </a:rPr>
              <a:t>For example on this slide, the question is asking for your gender and only considering Female or Male as options to choose from, with an additional option which says ‘Prefer not to say’.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To avoid excluding people in this scenario, you should first question if you really need to know about the gender or the ethnicity of your user. </a:t>
            </a:r>
            <a:endParaRPr>
              <a:solidFill>
                <a:schemeClr val="dk1"/>
              </a:solidFill>
            </a:endParaRPr>
          </a:p>
          <a:p>
            <a:pPr marL="0" lvl="0" indent="0" algn="l" rtl="0">
              <a:spcBef>
                <a:spcPts val="0"/>
              </a:spcBef>
              <a:spcAft>
                <a:spcPts val="0"/>
              </a:spcAft>
              <a:buNone/>
            </a:pPr>
            <a:r>
              <a:rPr lang="en-GB">
                <a:solidFill>
                  <a:schemeClr val="dk1"/>
                </a:solidFill>
              </a:rPr>
              <a:t>In many cases you actually don’t! so this could be one less question and one less source of exclusion.</a:t>
            </a:r>
            <a:endParaRPr>
              <a:solidFill>
                <a:schemeClr val="dk1"/>
              </a:solidFill>
            </a:endParaRPr>
          </a:p>
          <a:p>
            <a:pPr marL="0" lvl="0" indent="0" algn="l" rtl="0">
              <a:spcBef>
                <a:spcPts val="0"/>
              </a:spcBef>
              <a:spcAft>
                <a:spcPts val="0"/>
              </a:spcAft>
              <a:buNone/>
            </a:pPr>
            <a:r>
              <a:rPr lang="en-GB">
                <a:solidFill>
                  <a:schemeClr val="dk1"/>
                </a:solidFill>
              </a:rPr>
              <a:t>If you do need this information, you need to research and test with your users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GB" u="sng">
                <a:solidFill>
                  <a:schemeClr val="hlink"/>
                </a:solidFill>
                <a:hlinkClick r:id="rId3"/>
              </a:rPr>
              <a:t>GOV.UK Design system: Ask users for Gender or sex </a:t>
            </a:r>
            <a:endParaRPr/>
          </a:p>
          <a:p>
            <a:pPr marL="0" lvl="0" indent="0" algn="l" rtl="0">
              <a:spcBef>
                <a:spcPts val="0"/>
              </a:spcBef>
              <a:spcAft>
                <a:spcPts val="0"/>
              </a:spcAft>
              <a:buNone/>
            </a:pPr>
            <a:r>
              <a:rPr lang="en-GB">
                <a:solidFill>
                  <a:schemeClr val="dk1"/>
                </a:solidFill>
              </a:rPr>
              <a:t>		</a:t>
            </a:r>
            <a:endParaRPr>
              <a:solidFill>
                <a:schemeClr val="dk1"/>
              </a:solidFill>
            </a:endParaRPr>
          </a:p>
          <a:p>
            <a:pPr marL="0" lvl="0" indent="0" algn="l" rtl="0">
              <a:spcBef>
                <a:spcPts val="0"/>
              </a:spcBef>
              <a:spcAft>
                <a:spcPts val="0"/>
              </a:spcAft>
              <a:buNone/>
            </a:pPr>
            <a:r>
              <a:rPr lang="en-GB" u="sng">
                <a:solidFill>
                  <a:schemeClr val="hlink"/>
                </a:solidFill>
                <a:hlinkClick r:id="rId4"/>
              </a:rPr>
              <a:t>GOV.UK blog post - Researching how we ask users about their ethnicity</a:t>
            </a:r>
            <a:endParaRPr/>
          </a:p>
          <a:p>
            <a:pPr marL="0" lvl="0" indent="0" algn="l" rtl="0">
              <a:spcBef>
                <a:spcPts val="0"/>
              </a:spcBef>
              <a:spcAft>
                <a:spcPts val="0"/>
              </a:spcAft>
              <a:buClr>
                <a:schemeClr val="dk1"/>
              </a:buClr>
              <a:buSzPts val="1100"/>
              <a:buFont typeface="Arial"/>
              <a:buNone/>
            </a:pPr>
            <a:r>
              <a:rPr lang="en-GB"/>
              <a:t>      </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a:extLst>
            <a:ext uri="{FF2B5EF4-FFF2-40B4-BE49-F238E27FC236}">
              <a16:creationId xmlns:a16="http://schemas.microsoft.com/office/drawing/2014/main" id="{2AD9DD3B-FA36-76A9-A8D6-AA294D97E3C4}"/>
            </a:ext>
          </a:extLst>
        </p:cNvPr>
        <p:cNvGrpSpPr/>
        <p:nvPr/>
      </p:nvGrpSpPr>
      <p:grpSpPr>
        <a:xfrm>
          <a:off x="0" y="0"/>
          <a:ext cx="0" cy="0"/>
          <a:chOff x="0" y="0"/>
          <a:chExt cx="0" cy="0"/>
        </a:xfrm>
      </p:grpSpPr>
      <p:sp>
        <p:nvSpPr>
          <p:cNvPr id="382" name="Google Shape;382;g3b48080facc_0_184:notes">
            <a:extLst>
              <a:ext uri="{FF2B5EF4-FFF2-40B4-BE49-F238E27FC236}">
                <a16:creationId xmlns:a16="http://schemas.microsoft.com/office/drawing/2014/main" id="{F648A91F-0A22-17C2-B4C9-9933DA61AE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b48080facc_0_184:notes">
            <a:extLst>
              <a:ext uri="{FF2B5EF4-FFF2-40B4-BE49-F238E27FC236}">
                <a16:creationId xmlns:a16="http://schemas.microsoft.com/office/drawing/2014/main" id="{1244781B-66FB-7B6C-904F-3EE3144250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You might also have been only considering white people in your testing.</a:t>
            </a: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For Black people and afro hair, your photo might be rejected even though you respect the rules </a:t>
            </a:r>
            <a:endParaRPr>
              <a:solidFill>
                <a:schemeClr val="dk1"/>
              </a:solidFill>
            </a:endParaRPr>
          </a:p>
          <a:p>
            <a:pPr marL="0" lvl="0" indent="0" algn="l" rtl="0">
              <a:spcBef>
                <a:spcPts val="0"/>
              </a:spcBef>
              <a:spcAft>
                <a:spcPts val="0"/>
              </a:spcAft>
              <a:buNone/>
            </a:pPr>
            <a:r>
              <a:rPr lang="en-GB">
                <a:solidFill>
                  <a:schemeClr val="dk1"/>
                </a:solidFill>
              </a:rPr>
              <a:t>because the AI has been trained only or mostly with photos of white people.</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r>
              <a:rPr lang="en-GB">
                <a:solidFill>
                  <a:schemeClr val="dk1"/>
                </a:solidFill>
              </a:rPr>
              <a:t>There is a link to 2 articles about this in the notes. One of them includes the photo of a Black man I’m using on this slide which generates an error message stating the it looks like your mouth is open even though he is respecting the rule and has his mouth closed.</a:t>
            </a:r>
            <a:endParaRPr>
              <a:solidFill>
                <a:schemeClr val="dk1"/>
              </a:solidFill>
            </a:endParaRPr>
          </a:p>
          <a:p>
            <a:pPr marL="0" lvl="0" indent="0" algn="l" rtl="0">
              <a:spcBef>
                <a:spcPts val="0"/>
              </a:spcBef>
              <a:spcAft>
                <a:spcPts val="0"/>
              </a:spcAft>
              <a:buNone/>
            </a:pPr>
            <a:r>
              <a:rPr lang="en-GB">
                <a:solidFill>
                  <a:schemeClr val="dk1"/>
                </a:solidFill>
              </a:rPr>
              <a:t>Or you might remember a video which was doing the rounds a while ago with a soap dispenser only working on white skin. There is a link to a video about this in the notes too.</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Like for accessibility, testing with a wide range of people should help preventing the exclusion of people using your service in ways you might not have realised.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3"/>
              </a:rPr>
              <a:t>Black man says racially-biased AI system rejected his passport photo</a:t>
            </a:r>
            <a:r>
              <a:rPr lang="en-GB">
                <a:solidFill>
                  <a:schemeClr val="dk1"/>
                </a:solidFill>
              </a:rPr>
              <a:t> - the next web article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4"/>
              </a:rPr>
              <a:t>'Racist' passport photo system rejects image of a young black man despite meeting government standards  - The Telegraph</a:t>
            </a:r>
            <a:endParaRPr sz="3600">
              <a:solidFill>
                <a:srgbClr val="222222"/>
              </a:solidFill>
              <a:latin typeface="Georgia"/>
              <a:ea typeface="Georgia"/>
              <a:cs typeface="Georgia"/>
              <a:sym typeface="Georgia"/>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u="sng">
                <a:solidFill>
                  <a:schemeClr val="hlink"/>
                </a:solidFill>
                <a:hlinkClick r:id="rId5"/>
              </a:rPr>
              <a:t>This 'Racist soap dispenser' at Facebook office does not work for black people - YouTube video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138393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d48afef49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d48afef49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Another classic to avoid is excluding many name in your inputs. If you are curious about names validation, </a:t>
            </a:r>
            <a:r>
              <a:rPr lang="en-GB">
                <a:solidFill>
                  <a:schemeClr val="dk1"/>
                </a:solidFill>
              </a:rPr>
              <a:t> </a:t>
            </a:r>
            <a:r>
              <a:rPr lang="en-GB"/>
              <a:t>I’ve put the link of an article by Patrick McKenzie about lots of things you might not know about names.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3"/>
              </a:rPr>
              <a:t>Falsehoods Programmers Believe About Names</a:t>
            </a:r>
            <a:r>
              <a:rPr lang="en-GB"/>
              <a:t> - Patrick McKenzie</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b48080facc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3b48080facc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a:extLst>
            <a:ext uri="{FF2B5EF4-FFF2-40B4-BE49-F238E27FC236}">
              <a16:creationId xmlns:a16="http://schemas.microsoft.com/office/drawing/2014/main" id="{3F15A077-8484-F2D7-49A1-50686E5CDA61}"/>
            </a:ext>
          </a:extLst>
        </p:cNvPr>
        <p:cNvGrpSpPr/>
        <p:nvPr/>
      </p:nvGrpSpPr>
      <p:grpSpPr>
        <a:xfrm>
          <a:off x="0" y="0"/>
          <a:ext cx="0" cy="0"/>
          <a:chOff x="0" y="0"/>
          <a:chExt cx="0" cy="0"/>
        </a:xfrm>
      </p:grpSpPr>
      <p:sp>
        <p:nvSpPr>
          <p:cNvPr id="403" name="Google Shape;403;g3b48080facc_0_201:notes">
            <a:extLst>
              <a:ext uri="{FF2B5EF4-FFF2-40B4-BE49-F238E27FC236}">
                <a16:creationId xmlns:a16="http://schemas.microsoft.com/office/drawing/2014/main" id="{74E8EB3D-261A-0D40-94AE-F1E7323F98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3b48080facc_0_201:notes">
            <a:extLst>
              <a:ext uri="{FF2B5EF4-FFF2-40B4-BE49-F238E27FC236}">
                <a16:creationId xmlns:a16="http://schemas.microsoft.com/office/drawing/2014/main" id="{38FA395C-3398-85E2-3337-8CD5FE43BD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a:t>I want to mention illustrations. Try to be intentional in your illustration choices, but be careful.</a:t>
            </a:r>
            <a:endParaRPr dirty="0"/>
          </a:p>
          <a:p>
            <a:pPr marL="0" lvl="0" indent="0" algn="l" rtl="0">
              <a:lnSpc>
                <a:spcPct val="100000"/>
              </a:lnSpc>
              <a:spcBef>
                <a:spcPts val="0"/>
              </a:spcBef>
              <a:spcAft>
                <a:spcPts val="0"/>
              </a:spcAft>
              <a:buClr>
                <a:schemeClr val="dk1"/>
              </a:buClr>
              <a:buSzPts val="1100"/>
              <a:buFont typeface="Arial"/>
              <a:buNone/>
            </a:pPr>
            <a:r>
              <a:rPr lang="en-GB" dirty="0"/>
              <a:t>The photo on the left of this slide is from a </a:t>
            </a:r>
            <a:r>
              <a:rPr lang="en-GB" u="sng" dirty="0">
                <a:solidFill>
                  <a:schemeClr val="hlink"/>
                </a:solidFill>
                <a:hlinkClick r:id="rId3"/>
              </a:rPr>
              <a:t>LinkedIn post from Meryl Evans</a:t>
            </a:r>
            <a:r>
              <a:rPr lang="en-GB" dirty="0"/>
              <a:t>, she is deaf and was posting, that quite often, people illustrate articles about deaf people with a person signing, even though a lot of deaf people actually do not sign. </a:t>
            </a:r>
            <a:endParaRPr dirty="0"/>
          </a:p>
          <a:p>
            <a:pPr marL="0" marR="0" lvl="0" indent="0" algn="l" rtl="0">
              <a:lnSpc>
                <a:spcPct val="100000"/>
              </a:lnSpc>
              <a:spcBef>
                <a:spcPts val="0"/>
              </a:spcBef>
              <a:spcAft>
                <a:spcPts val="0"/>
              </a:spcAft>
              <a:buClr>
                <a:schemeClr val="dk1"/>
              </a:buClr>
              <a:buSzPts val="1100"/>
              <a:buFont typeface="Arial"/>
              <a:buNone/>
            </a:pPr>
            <a:r>
              <a:rPr lang="en-GB" dirty="0"/>
              <a:t>And then most of the times,  the sign on the photo is the one on this slide where a person make a thumbs up with one hand and put it in the flat palm of the other hand. This sign means ‘Help’. Using this sign as an illustration, means that quite often, the person is shown as needing help, so not the best message as it represents deaf people as if they always need help.</a:t>
            </a:r>
            <a:endParaRPr dirty="0"/>
          </a:p>
          <a:p>
            <a:pPr marL="0" lvl="0" indent="0" algn="l" rtl="0">
              <a:lnSpc>
                <a:spcPct val="100000"/>
              </a:lnSpc>
              <a:spcBef>
                <a:spcPts val="0"/>
              </a:spcBef>
              <a:spcAft>
                <a:spcPts val="0"/>
              </a:spcAft>
              <a:buClr>
                <a:schemeClr val="dk1"/>
              </a:buClr>
              <a:buSzPts val="1100"/>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GB" dirty="0"/>
              <a:t>A lot of photos of people at work in a wheelchair also don’t seem to be real wheelchair users, like the photo on the right of this slide, showing a young woman in a suit, using a heavy wheelchair which looks more like what you would find in a hospital where another person is pushing it, rather than the model that someone who uses  wheelchairs independently for mobility would have.</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12545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ccd978a3d7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ccd978a3d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To help you find photos, I have a list of resources on this slide and they are free.</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b48080facc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3b48080facc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 the next part, I’d like to focus on inclusion within your team.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 think that the best way to have inclusion in mind for your users is to start to really change the way you work with your own team and your stakeholders, as you work with them every day.</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d359735a1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4d359735a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might be thinking, what is she on about? there are no disabled people in my team or among my stakeholders. And maybe you’re right.</a:t>
            </a:r>
            <a:endParaRPr>
              <a:solidFill>
                <a:schemeClr val="dk1"/>
              </a:solidFill>
            </a:endParaRPr>
          </a:p>
          <a:p>
            <a:pPr marL="0" lvl="0" indent="0" algn="l" rtl="0">
              <a:spcBef>
                <a:spcPts val="0"/>
              </a:spcBef>
              <a:spcAft>
                <a:spcPts val="0"/>
              </a:spcAft>
              <a:buNone/>
            </a:pPr>
            <a:r>
              <a:rPr lang="en-GB">
                <a:solidFill>
                  <a:schemeClr val="dk1"/>
                </a:solidFill>
              </a:rPr>
              <a:t>But the problem is that people often think of disability as something that is visible and permanent.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Do you remember the statistic for neurodiversity? about 1 in 7 people in the general population but in tech and creative industries, it might be up to 50%</a:t>
            </a:r>
            <a:endParaRPr>
              <a:solidFill>
                <a:schemeClr val="dk1"/>
              </a:solidFill>
            </a:endParaRPr>
          </a:p>
          <a:p>
            <a:pPr marL="0" lvl="0" indent="0" algn="l" rtl="0">
              <a:spcBef>
                <a:spcPts val="0"/>
              </a:spcBef>
              <a:spcAft>
                <a:spcPts val="0"/>
              </a:spcAft>
              <a:buNone/>
            </a:pPr>
            <a:r>
              <a:rPr lang="en-GB">
                <a:solidFill>
                  <a:schemeClr val="dk1"/>
                </a:solidFill>
              </a:rPr>
              <a:t>This is not visible. You might not know about it, but you surely should think about it.</a:t>
            </a:r>
            <a:endParaRPr>
              <a:solidFill>
                <a:schemeClr val="dk1"/>
              </a:solidFill>
            </a:endParaRPr>
          </a:p>
          <a:p>
            <a:pPr marL="0" lvl="0" indent="0" algn="l" rtl="0">
              <a:spcBef>
                <a:spcPts val="0"/>
              </a:spcBef>
              <a:spcAft>
                <a:spcPts val="0"/>
              </a:spcAft>
              <a:buNone/>
            </a:pPr>
            <a:r>
              <a:rPr lang="en-GB">
                <a:solidFill>
                  <a:schemeClr val="dk1"/>
                </a:solidFill>
              </a:rPr>
              <a:t>Another thing to keep in mind is that people sometime don’t declare their disability to their employer/colleagues</a:t>
            </a:r>
            <a:endParaRPr>
              <a:solidFill>
                <a:schemeClr val="dk1"/>
              </a:solidFill>
            </a:endParaRPr>
          </a:p>
          <a:p>
            <a:pPr marL="0" lvl="0" indent="0" algn="l" rtl="0">
              <a:spcBef>
                <a:spcPts val="1200"/>
              </a:spcBef>
              <a:spcAft>
                <a:spcPts val="1200"/>
              </a:spcAft>
              <a:buClr>
                <a:schemeClr val="dk1"/>
              </a:buClr>
              <a:buSzPts val="1100"/>
              <a:buFont typeface="Arial"/>
              <a:buNone/>
            </a:pPr>
            <a:r>
              <a:rPr lang="en-GB">
                <a:solidFill>
                  <a:schemeClr val="dk1"/>
                </a:solidFill>
              </a:rPr>
              <a:t>For lots of different reasons.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4d359735a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4d359735a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4b6e2f5c32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4b6e2f5c32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It’s important to create a safe space. Don’t force people to disclose a disability or medical condition. Instead, offer help for everyone.</a:t>
            </a:r>
            <a:endParaRPr/>
          </a:p>
          <a:p>
            <a:pPr marL="0" lvl="0" indent="0" algn="l" rtl="0">
              <a:spcBef>
                <a:spcPts val="0"/>
              </a:spcBef>
              <a:spcAft>
                <a:spcPts val="0"/>
              </a:spcAft>
              <a:buClr>
                <a:schemeClr val="dk1"/>
              </a:buClr>
              <a:buSzPts val="1100"/>
              <a:buFont typeface="Arial"/>
              <a:buNone/>
            </a:pPr>
            <a:r>
              <a:rPr lang="en-GB"/>
              <a:t>We talk about ‘accommodations’ for disabled people, but it’s better to offer various options to all instead, so it doesn’t sound like you are making a big effort just for them and that way, it will benefit more people who might not have requested anything even though they might need it.</a:t>
            </a:r>
            <a:endParaRPr/>
          </a:p>
          <a:p>
            <a:pPr marL="0" lvl="0" indent="0" algn="l" rtl="0">
              <a:spcBef>
                <a:spcPts val="0"/>
              </a:spcBef>
              <a:spcAft>
                <a:spcPts val="0"/>
              </a:spcAft>
              <a:buClr>
                <a:schemeClr val="dk1"/>
              </a:buClr>
              <a:buSzPts val="1100"/>
              <a:buFont typeface="Arial"/>
              <a:buNone/>
            </a:pPr>
            <a:r>
              <a:rPr lang="en-GB"/>
              <a:t>Invite for feedback, and allow people to reach out privately: it’s not always easy to talk about your needs in public, or in a group during a meeting.</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b28d43e0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b28d43e0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in 4 people are disabled in the UK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disability can affect your vision, your hearing or your speech.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be a physical disability​ or a cognitive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means it affects your memory, ​or how you process things, communicate and think​.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also be a mix of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fact,it’s quite frequent that people have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they are not always visible to others.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different for everyone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Source for 1 in 4 - disability prevalence by age group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4d359735a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4d359735a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A ‘manual of me’ can be a great tool to communicate what you need to work well with the rest of your team. I’ve been doing this in project teams for a while and found that it helps me to tell people what I need and also to understand them better.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ccd978a3d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ccd978a3d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 few resources on this slide to be more inclusive with your team. Two of them are about icebreakers as they are quite often pretty bad in terms of inclusion, especially for neurodivergent people.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4b6e2f5c32_0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4b6e2f5c32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Meetings! This is very important and something that is often not done well</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4b6e2f5c32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4b6e2f5c32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4b6e2f5c32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4b6e2f5c32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ccd978a3d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ccd978a3d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if you are not too sure about how to make your slides accessible, I’ve put a lot of resources on this slide</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b48080fac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b48080fac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and to finish this section about inclusion, I’ve put more general resources here. The last link is about liberating structures, which is a great way to change the way you facilitate activities, and allow for more voices to be heard. It’s really good and if you do not know about it, you should have a look.</a:t>
            </a: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b3b12b5a7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b3b12b5a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 this last section, I’m going to tell you about a time where I focussed theresearch on a few groups which gave us the most valuable insights.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Convincing stakeholders to do user research is usually not easy. You will be tempted to do your research on the main groups of users and what you might see as an average user.</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If you remember at the start, I mentioned that 1 in 4 people is disabled in the UK. You should have a similar proportion in your research participants.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I think you could go further, you could focus your research on the people most likely to struggle with your service: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the idea is that, if it works with the people facing the most barriers, it’s very likely to work with the others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b3b12b5a76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3b3b12b5a76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I’m going to tell you about a project where I was part of a small team working on a housing application for a council, early in my design career</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b3b12b5a76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3b3b12b5a7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Normally, recruiting people with these characteristics would have been hard, but we had access to a community support worker. </a:t>
            </a:r>
            <a:endParaRPr>
              <a:solidFill>
                <a:schemeClr val="dk1"/>
              </a:solidFill>
            </a:endParaRPr>
          </a:p>
          <a:p>
            <a:pPr marL="0" lvl="0" indent="0" algn="l" rtl="0">
              <a:lnSpc>
                <a:spcPct val="100000"/>
              </a:lnSpc>
              <a:spcBef>
                <a:spcPts val="0"/>
              </a:spcBef>
              <a:spcAft>
                <a:spcPts val="0"/>
              </a:spcAft>
              <a:buSzPts val="1100"/>
              <a:buNone/>
            </a:pPr>
            <a:r>
              <a:rPr lang="en-GB">
                <a:solidFill>
                  <a:schemeClr val="dk1"/>
                </a:solidFill>
              </a:rPr>
              <a:t>He had worked for the council for a long time, he knew a lot of people and was very involved and trusted,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he wanted to help us because for the first time, we were asking people to tell us what they thought would work or not before going live and he really like that.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b28d43e0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5b28d43e0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a:extLst>
            <a:ext uri="{FF2B5EF4-FFF2-40B4-BE49-F238E27FC236}">
              <a16:creationId xmlns:a16="http://schemas.microsoft.com/office/drawing/2014/main" id="{59612978-28BA-53F8-2242-4DB563408ACC}"/>
            </a:ext>
          </a:extLst>
        </p:cNvPr>
        <p:cNvGrpSpPr/>
        <p:nvPr/>
      </p:nvGrpSpPr>
      <p:grpSpPr>
        <a:xfrm>
          <a:off x="0" y="0"/>
          <a:ext cx="0" cy="0"/>
          <a:chOff x="0" y="0"/>
          <a:chExt cx="0" cy="0"/>
        </a:xfrm>
      </p:grpSpPr>
      <p:sp>
        <p:nvSpPr>
          <p:cNvPr id="502" name="Google Shape;502;g3b3b12b5a76_0_188:notes">
            <a:extLst>
              <a:ext uri="{FF2B5EF4-FFF2-40B4-BE49-F238E27FC236}">
                <a16:creationId xmlns:a16="http://schemas.microsoft.com/office/drawing/2014/main" id="{310C589B-9876-B708-8E22-5E88CC820D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3b3b12b5a76_0_188:notes">
            <a:extLst>
              <a:ext uri="{FF2B5EF4-FFF2-40B4-BE49-F238E27FC236}">
                <a16:creationId xmlns:a16="http://schemas.microsoft.com/office/drawing/2014/main" id="{85E1A9C2-E62E-0664-FB5E-54B817D7AA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Our  community support worker found people for us in no time. </a:t>
            </a:r>
            <a:endParaRPr dirty="0"/>
          </a:p>
          <a:p>
            <a:pPr marL="0" lvl="0" indent="0" algn="l" rtl="0">
              <a:lnSpc>
                <a:spcPct val="100000"/>
              </a:lnSpc>
              <a:spcBef>
                <a:spcPts val="0"/>
              </a:spcBef>
              <a:spcAft>
                <a:spcPts val="0"/>
              </a:spcAft>
              <a:buSzPts val="1100"/>
              <a:buNone/>
            </a:pPr>
            <a:r>
              <a:rPr lang="en-GB" dirty="0"/>
              <a:t>Participants were happy to help</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rPr>
              <a:t>We organised 2 rounds of testing. Our participants were:</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Syrian refugees part of a resettlement scheme who didn’t speak English as their first language - We had interpreters with us which was really helpful, but some participants wanted to try by themselves and used Google lens to translate the interface, they were using their phone and placing it in front of the screen and Google lens would show them the Arab text instead of English automatically, it was quite impressive and helping them</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participant had low digital skills, in fact, most of the Syrian refugees never had an email address before coming to the UK</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We also had people at risk of homelessness,, one was a 16 years old who came with their support worker</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5085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b3b12b5a76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g3b3b12b5a76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Knowing that I would be speaking to people in vulnerable situations like refugees and people at risk of homelessness, I should have been better prepared, I wasn’t and was lucky it worked ok for everyone. Now that I’m more experienced and I would do it differently.</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The community support worker made a huge difference to the recruiting, so having a trusted relay in the community was key - if you can have this, do use it.</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We got a lot of insights with only two rounds of research.</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You need to plan when you have another person answering, like the support worker for our teenager participant, or the interpreters for the Syrian refugees</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You need to explain how you work before the session, and clarify what you need from them so they don’t answer instead of the participant or give too much info for example.</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Regarding providing incentives to participants of your research and to their support workers or interpreters.</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In this case, the support worker for the teenager and interpreters were doing this as part of their jobs, so they were paid by the council, but we didn’t provide any incentive to the participants.  </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Most of them seemed really happy to help as, in a way, it was an opportunity for them to give back to that community support worker, and also a way to try the form and train on it before doing it for real once the form would go live. </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But it could have been different, so it’s worth discussing potential incentives early in your project and planning a budget for this.</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Focussing on these groups was possible and worked for me at the time. </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It might not be right for you, but I’m sharing this as it might be an option you would not have thought of otherwise.</a:t>
            </a:r>
            <a:endParaRPr dirty="0">
              <a:solidFill>
                <a:schemeClr val="dk1"/>
              </a:solidFill>
              <a:latin typeface="Roboto"/>
              <a:ea typeface="Roboto"/>
              <a:cs typeface="Roboto"/>
              <a:sym typeface="Roboto"/>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b48080fac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b48080fac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4d359735a1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4d359735a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b48080facc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b48080facc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b48080facc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b48080facc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b48080facc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b48080facc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b48080fac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b48080fac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b3b12b5a76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3b3b12b5a76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5b28d43e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5b28d43e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b6e2f5c3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4b6e2f5c3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The image on the slide is the infinity symbol with rainbow colours, and this is the symbol for neurodiversity.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Neurodiversity is an umbrella term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b3b12b5a76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b3b12b5a76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b1e2cc421a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3b1e2cc421a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b6e2f5c32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b6e2f5c32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4d359735a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4d359735a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1 in 7 people are neurodivergent in the UK - that’s about 15 to 20 % of the general population.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It’s often underestimated and under declared because even though things are improving,  it’s still often perceived negatively, so people are wary of disclosing.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These numbers are much higher for people working in tech.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hard to have reliable numbers, I’ve got 3 sources which I added to the notes of the slide.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some of the numbers are showing that it’s above 20% in tech and the creative industry and probably up to 50% in some cases.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if you consider the people in your team, it’s very likely that quite a few are neurodivergent.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I’ll come back to this at the end when talking about inclusion within your team.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Major new report from the Tech Talent Charter reveals tech employers massively underestimate neurodivergence </a:t>
            </a:r>
            <a:r>
              <a:rPr lang="en-GB"/>
              <a:t>- We are Tech women (Feb 2024)</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4"/>
              </a:rPr>
              <a:t>What it’s like being neurodivergent in the creative industries</a:t>
            </a:r>
            <a:r>
              <a:rPr lang="en-GB">
                <a:solidFill>
                  <a:schemeClr val="dk1"/>
                </a:solidFill>
              </a:rPr>
              <a:t> - Creative review (Avril 2024)</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5"/>
              </a:rPr>
              <a:t>Written evidence given to a UK Parliament committee</a:t>
            </a:r>
            <a:r>
              <a:rPr lang="en-GB">
                <a:solidFill>
                  <a:schemeClr val="dk1"/>
                </a:solidFill>
              </a:rPr>
              <a:t> (PDF)</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Roboto ExtraBold"/>
              <a:buNone/>
              <a:defRPr sz="4800" b="0">
                <a:solidFill>
                  <a:srgbClr val="274E13"/>
                </a:solidFill>
                <a:latin typeface="Roboto ExtraBold"/>
                <a:ea typeface="Roboto ExtraBold"/>
                <a:cs typeface="Roboto ExtraBold"/>
                <a:sym typeface="Roboto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 - Title &amp; 1 Column  - Navy">
  <p:cSld name="TITLE_AND_BODY_1_1_3_1_1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440000" y="720000"/>
            <a:ext cx="6660000" cy="727800"/>
          </a:xfrm>
          <a:prstGeom prst="rect">
            <a:avLst/>
          </a:prstGeom>
          <a:noFill/>
          <a:ln>
            <a:noFill/>
          </a:ln>
        </p:spPr>
        <p:txBody>
          <a:bodyPr spcFirstLastPara="1" wrap="square" lIns="91425" tIns="91425" rIns="91425" bIns="91425" anchor="t" anchorCtr="0">
            <a:noAutofit/>
          </a:bodyPr>
          <a:lstStyle>
            <a:lvl1pPr lvl="0"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1pPr>
            <a:lvl2pPr lvl="1"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2pPr>
            <a:lvl3pPr lvl="2"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3pPr>
            <a:lvl4pPr lvl="3"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4pPr>
            <a:lvl5pPr lvl="4"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5pPr>
            <a:lvl6pPr lvl="5"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6pPr>
            <a:lvl7pPr lvl="6"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7pPr>
            <a:lvl8pPr lvl="7"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8pPr>
            <a:lvl9pPr lvl="8"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9pPr>
          </a:lstStyle>
          <a:p>
            <a:endParaRPr/>
          </a:p>
        </p:txBody>
      </p:sp>
      <p:sp>
        <p:nvSpPr>
          <p:cNvPr id="52" name="Google Shape;52;p13"/>
          <p:cNvSpPr txBox="1">
            <a:spLocks noGrp="1"/>
          </p:cNvSpPr>
          <p:nvPr>
            <p:ph type="body" idx="1"/>
          </p:nvPr>
        </p:nvSpPr>
        <p:spPr>
          <a:xfrm>
            <a:off x="1440000" y="1616925"/>
            <a:ext cx="6660000" cy="2534400"/>
          </a:xfrm>
          <a:prstGeom prst="rect">
            <a:avLst/>
          </a:prstGeom>
          <a:noFill/>
          <a:ln>
            <a:noFill/>
          </a:ln>
        </p:spPr>
        <p:txBody>
          <a:bodyPr spcFirstLastPara="1" wrap="square" lIns="91425" tIns="91425" rIns="91425" bIns="91425" anchor="t" anchorCtr="0">
            <a:noAutofit/>
          </a:bodyPr>
          <a:lstStyle>
            <a:lvl1pPr marL="457200" lvl="0" indent="-330200" algn="l">
              <a:lnSpc>
                <a:spcPct val="120000"/>
              </a:lnSpc>
              <a:spcBef>
                <a:spcPts val="0"/>
              </a:spcBef>
              <a:spcAft>
                <a:spcPts val="0"/>
              </a:spcAft>
              <a:buClr>
                <a:srgbClr val="243746"/>
              </a:buClr>
              <a:buSzPts val="1600"/>
              <a:buFont typeface="Cardo"/>
              <a:buChar char="●"/>
              <a:defRPr sz="1600">
                <a:solidFill>
                  <a:srgbClr val="243746"/>
                </a:solidFill>
                <a:latin typeface="Cardo"/>
                <a:ea typeface="Cardo"/>
                <a:cs typeface="Cardo"/>
                <a:sym typeface="Cardo"/>
              </a:defRPr>
            </a:lvl1pPr>
            <a:lvl2pPr marL="914400" lvl="1"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2pPr>
            <a:lvl3pPr marL="1371600" lvl="2"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3pPr>
            <a:lvl4pPr marL="1828800" lvl="3"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4pPr>
            <a:lvl5pPr marL="2286000" lvl="4"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5pPr>
            <a:lvl6pPr marL="2743200" lvl="5"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6pPr>
            <a:lvl7pPr marL="3200400" lvl="6"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7pPr>
            <a:lvl8pPr marL="3657600" lvl="7"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8pPr>
            <a:lvl9pPr marL="4114800" lvl="8" indent="-330200" algn="l">
              <a:lnSpc>
                <a:spcPct val="120000"/>
              </a:lnSpc>
              <a:spcBef>
                <a:spcPts val="1600"/>
              </a:spcBef>
              <a:spcAft>
                <a:spcPts val="1600"/>
              </a:spcAft>
              <a:buClr>
                <a:srgbClr val="243746"/>
              </a:buClr>
              <a:buSzPts val="1600"/>
              <a:buFont typeface="Cardo"/>
              <a:buChar char="■"/>
              <a:defRPr sz="1600">
                <a:solidFill>
                  <a:srgbClr val="243746"/>
                </a:solidFill>
                <a:latin typeface="Cardo"/>
                <a:ea typeface="Cardo"/>
                <a:cs typeface="Cardo"/>
                <a:sym typeface="Cardo"/>
              </a:defRPr>
            </a:lvl9pPr>
          </a:lstStyle>
          <a:p>
            <a:endParaRPr/>
          </a:p>
        </p:txBody>
      </p:sp>
    </p:spTree>
  </p:cSld>
  <p:clrMapOvr>
    <a:masterClrMapping/>
  </p:clrMapOvr>
  <p:extLst>
    <p:ext uri="{DCECCB84-F9BA-43D5-87BE-67443E8EF086}">
      <p15:sldGuideLst xmlns:p15="http://schemas.microsoft.com/office/powerpoint/2012/main">
        <p15:guide id="1" orient="horz" pos="454">
          <p15:clr>
            <a:srgbClr val="FA7B17"/>
          </p15:clr>
        </p15:guide>
        <p15:guide id="2" pos="5102">
          <p15:clr>
            <a:srgbClr val="FA7B17"/>
          </p15:clr>
        </p15:guide>
        <p15:guide id="3" orient="horz" pos="1019">
          <p15:clr>
            <a:srgbClr val="FA7B17"/>
          </p15:clr>
        </p15:guide>
        <p15:guide id="4" pos="360">
          <p15:clr>
            <a:srgbClr val="FA7B17"/>
          </p15:clr>
        </p15:guide>
        <p15:guide id="5" pos="907">
          <p15:clr>
            <a:srgbClr val="FA7B17"/>
          </p15:clr>
        </p15:guide>
        <p15:guide id="6" orient="horz" pos="2615">
          <p15:clr>
            <a:srgbClr val="FA7B17"/>
          </p15:clr>
        </p15:guide>
        <p15:guide id="7" orient="horz" pos="298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 Poppins Colour">
  <p:cSld name="SECTION_HEADER_2">
    <p:bg>
      <p:bgPr>
        <a:solidFill>
          <a:srgbClr val="7473C0"/>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body" idx="1"/>
          </p:nvPr>
        </p:nvSpPr>
        <p:spPr>
          <a:xfrm>
            <a:off x="990000" y="0"/>
            <a:ext cx="7110000" cy="4733100"/>
          </a:xfrm>
          <a:prstGeom prst="rect">
            <a:avLst/>
          </a:prstGeom>
          <a:noFill/>
          <a:ln>
            <a:noFill/>
          </a:ln>
        </p:spPr>
        <p:txBody>
          <a:bodyPr spcFirstLastPara="1" wrap="square" lIns="91425" tIns="91425" rIns="91425" bIns="91425" anchor="ctr" anchorCtr="0">
            <a:noAutofit/>
          </a:bodyPr>
          <a:lstStyle>
            <a:lvl1pPr marL="457200" lvl="0" indent="-457200" algn="l">
              <a:lnSpc>
                <a:spcPct val="100000"/>
              </a:lnSpc>
              <a:spcBef>
                <a:spcPts val="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1pPr>
            <a:lvl2pPr marL="914400" lvl="1"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2pPr>
            <a:lvl3pPr marL="1371600" lvl="2"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3pPr>
            <a:lvl4pPr marL="1828800" lvl="3"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4pPr>
            <a:lvl5pPr marL="2286000" lvl="4"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5pPr>
            <a:lvl6pPr marL="2743200" lvl="5"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6pPr>
            <a:lvl7pPr marL="3200400" lvl="6"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7pPr>
            <a:lvl8pPr marL="3657600" lvl="7"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8pPr>
            <a:lvl9pPr marL="4114800" lvl="8" indent="-457200" algn="l">
              <a:lnSpc>
                <a:spcPct val="100000"/>
              </a:lnSpc>
              <a:spcBef>
                <a:spcPts val="1600"/>
              </a:spcBef>
              <a:spcAft>
                <a:spcPts val="160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9pPr>
          </a:lstStyle>
          <a:p>
            <a:endParaRPr/>
          </a:p>
        </p:txBody>
      </p:sp>
    </p:spTree>
  </p:cSld>
  <p:clrMapOvr>
    <a:masterClrMapping/>
  </p:clrMapOvr>
  <p:extLst>
    <p:ext uri="{DCECCB84-F9BA-43D5-87BE-67443E8EF086}">
      <p15:sldGuideLst xmlns:p15="http://schemas.microsoft.com/office/powerpoint/2012/main">
        <p15:guide id="1" pos="360">
          <p15:clr>
            <a:srgbClr val="FA7B17"/>
          </p15:clr>
        </p15:guide>
        <p15:guide id="2" pos="5159">
          <p15:clr>
            <a:srgbClr val="FA7B17"/>
          </p15:clr>
        </p15:guide>
        <p15:guide id="3" pos="624">
          <p15:clr>
            <a:srgbClr val="FA7B17"/>
          </p15:clr>
        </p15:guide>
        <p15:guide id="4" orient="horz" pos="2615">
          <p15:clr>
            <a:srgbClr val="FA7B17"/>
          </p15:clr>
        </p15:guide>
        <p15:guide id="5" orient="horz" pos="2981">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57" name="Google Shape;57;p15"/>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5pPr>
            <a:lvl6pPr marL="2743200" lvl="5" indent="-317500" algn="l">
              <a:lnSpc>
                <a:spcPct val="90000"/>
              </a:lnSpc>
              <a:spcBef>
                <a:spcPts val="800"/>
              </a:spcBef>
              <a:spcAft>
                <a:spcPts val="0"/>
              </a:spcAft>
              <a:buClr>
                <a:srgbClr val="003B49"/>
              </a:buClr>
              <a:buSzPts val="1400"/>
              <a:buChar char="•"/>
              <a:defRPr/>
            </a:lvl6pPr>
            <a:lvl7pPr marL="3200400" lvl="6" indent="-317500" algn="l">
              <a:lnSpc>
                <a:spcPct val="90000"/>
              </a:lnSpc>
              <a:spcBef>
                <a:spcPts val="800"/>
              </a:spcBef>
              <a:spcAft>
                <a:spcPts val="0"/>
              </a:spcAft>
              <a:buClr>
                <a:srgbClr val="003B49"/>
              </a:buClr>
              <a:buSzPts val="1400"/>
              <a:buChar char="•"/>
              <a:defRPr/>
            </a:lvl7pPr>
            <a:lvl8pPr marL="3657600" lvl="7" indent="-317500" algn="l">
              <a:lnSpc>
                <a:spcPct val="90000"/>
              </a:lnSpc>
              <a:spcBef>
                <a:spcPts val="800"/>
              </a:spcBef>
              <a:spcAft>
                <a:spcPts val="0"/>
              </a:spcAft>
              <a:buClr>
                <a:srgbClr val="003B49"/>
              </a:buClr>
              <a:buSzPts val="1400"/>
              <a:buChar char="•"/>
              <a:defRPr/>
            </a:lvl8pPr>
            <a:lvl9pPr marL="4114800" lvl="8" indent="-317500" algn="l">
              <a:lnSpc>
                <a:spcPct val="90000"/>
              </a:lnSpc>
              <a:spcBef>
                <a:spcPts val="800"/>
              </a:spcBef>
              <a:spcAft>
                <a:spcPts val="0"/>
              </a:spcAft>
              <a:buClr>
                <a:srgbClr val="003B49"/>
              </a:buClr>
              <a:buSzPts val="1400"/>
              <a:buChar char="•"/>
              <a:defRPr/>
            </a:lvl9pPr>
          </a:lstStyle>
          <a:p>
            <a:endParaRPr/>
          </a:p>
        </p:txBody>
      </p:sp>
      <p:sp>
        <p:nvSpPr>
          <p:cNvPr id="58" name="Google Shape;58;p15"/>
          <p:cNvSpPr txBox="1">
            <a:spLocks noGrp="1"/>
          </p:cNvSpPr>
          <p:nvPr>
            <p:ph type="sldNum" idx="12"/>
          </p:nvPr>
        </p:nvSpPr>
        <p:spPr>
          <a:xfrm>
            <a:off x="8321382" y="4811070"/>
            <a:ext cx="194100" cy="207900"/>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61" name="Google Shape;61;p16"/>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rmAutofit/>
          </a:bodyPr>
          <a:lstStyle>
            <a:lvl1pPr marL="457200" lvl="0" indent="-317500" algn="l">
              <a:lnSpc>
                <a:spcPct val="90000"/>
              </a:lnSpc>
              <a:spcBef>
                <a:spcPts val="800"/>
              </a:spcBef>
              <a:spcAft>
                <a:spcPts val="0"/>
              </a:spcAft>
              <a:buClr>
                <a:srgbClr val="003B49"/>
              </a:buClr>
              <a:buSzPts val="1400"/>
              <a:buChar char="•"/>
              <a:defRPr/>
            </a:lvl1pPr>
            <a:lvl2pPr marL="914400" lvl="1" indent="-317500" algn="l">
              <a:lnSpc>
                <a:spcPct val="90000"/>
              </a:lnSpc>
              <a:spcBef>
                <a:spcPts val="800"/>
              </a:spcBef>
              <a:spcAft>
                <a:spcPts val="0"/>
              </a:spcAft>
              <a:buClr>
                <a:srgbClr val="003B49"/>
              </a:buClr>
              <a:buSzPts val="1400"/>
              <a:buChar char="•"/>
              <a:defRPr/>
            </a:lvl2pPr>
            <a:lvl3pPr marL="1371600" lvl="2" indent="-317500" algn="l">
              <a:lnSpc>
                <a:spcPct val="90000"/>
              </a:lnSpc>
              <a:spcBef>
                <a:spcPts val="800"/>
              </a:spcBef>
              <a:spcAft>
                <a:spcPts val="0"/>
              </a:spcAft>
              <a:buClr>
                <a:srgbClr val="003B49"/>
              </a:buClr>
              <a:buSzPts val="1400"/>
              <a:buChar char="•"/>
              <a:defRPr/>
            </a:lvl3pPr>
            <a:lvl4pPr marL="1828800" lvl="3" indent="-317500" algn="l">
              <a:lnSpc>
                <a:spcPct val="90000"/>
              </a:lnSpc>
              <a:spcBef>
                <a:spcPts val="800"/>
              </a:spcBef>
              <a:spcAft>
                <a:spcPts val="0"/>
              </a:spcAft>
              <a:buClr>
                <a:srgbClr val="003B49"/>
              </a:buClr>
              <a:buSzPts val="1400"/>
              <a:buChar char="•"/>
              <a:defRPr/>
            </a:lvl4pPr>
            <a:lvl5pPr marL="2286000" lvl="4" indent="-317500" algn="l">
              <a:lnSpc>
                <a:spcPct val="90000"/>
              </a:lnSpc>
              <a:spcBef>
                <a:spcPts val="800"/>
              </a:spcBef>
              <a:spcAft>
                <a:spcPts val="0"/>
              </a:spcAft>
              <a:buClr>
                <a:srgbClr val="003B49"/>
              </a:buClr>
              <a:buSzPts val="1400"/>
              <a:buChar char="•"/>
              <a:defRPr/>
            </a:lvl5pPr>
            <a:lvl6pPr marL="2743200" lvl="5" indent="-317500" algn="l">
              <a:lnSpc>
                <a:spcPct val="90000"/>
              </a:lnSpc>
              <a:spcBef>
                <a:spcPts val="800"/>
              </a:spcBef>
              <a:spcAft>
                <a:spcPts val="0"/>
              </a:spcAft>
              <a:buClr>
                <a:srgbClr val="003B49"/>
              </a:buClr>
              <a:buSzPts val="1400"/>
              <a:buChar char="•"/>
              <a:defRPr/>
            </a:lvl6pPr>
            <a:lvl7pPr marL="3200400" lvl="6" indent="-317500" algn="l">
              <a:lnSpc>
                <a:spcPct val="90000"/>
              </a:lnSpc>
              <a:spcBef>
                <a:spcPts val="800"/>
              </a:spcBef>
              <a:spcAft>
                <a:spcPts val="0"/>
              </a:spcAft>
              <a:buClr>
                <a:srgbClr val="003B49"/>
              </a:buClr>
              <a:buSzPts val="1400"/>
              <a:buChar char="•"/>
              <a:defRPr/>
            </a:lvl7pPr>
            <a:lvl8pPr marL="3657600" lvl="7" indent="-317500" algn="l">
              <a:lnSpc>
                <a:spcPct val="90000"/>
              </a:lnSpc>
              <a:spcBef>
                <a:spcPts val="800"/>
              </a:spcBef>
              <a:spcAft>
                <a:spcPts val="0"/>
              </a:spcAft>
              <a:buClr>
                <a:srgbClr val="003B49"/>
              </a:buClr>
              <a:buSzPts val="1400"/>
              <a:buChar char="•"/>
              <a:defRPr/>
            </a:lvl8pPr>
            <a:lvl9pPr marL="4114800" lvl="8" indent="-317500" algn="l">
              <a:lnSpc>
                <a:spcPct val="90000"/>
              </a:lnSpc>
              <a:spcBef>
                <a:spcPts val="800"/>
              </a:spcBef>
              <a:spcAft>
                <a:spcPts val="0"/>
              </a:spcAft>
              <a:buClr>
                <a:srgbClr val="003B49"/>
              </a:buClr>
              <a:buSzPts val="1400"/>
              <a:buChar char="•"/>
              <a:defRPr/>
            </a:lvl9pPr>
          </a:lstStyle>
          <a:p>
            <a:endParaRPr/>
          </a:p>
        </p:txBody>
      </p:sp>
      <p:sp>
        <p:nvSpPr>
          <p:cNvPr id="62" name="Google Shape;62;p16"/>
          <p:cNvSpPr txBox="1">
            <a:spLocks noGrp="1"/>
          </p:cNvSpPr>
          <p:nvPr>
            <p:ph type="sldNum" idx="12"/>
          </p:nvPr>
        </p:nvSpPr>
        <p:spPr>
          <a:xfrm>
            <a:off x="8321382" y="4811070"/>
            <a:ext cx="194100" cy="207900"/>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1143000" y="841772"/>
            <a:ext cx="6858000" cy="1790700"/>
          </a:xfrm>
          <a:prstGeom prst="rect">
            <a:avLst/>
          </a:prstGeom>
          <a:noFill/>
          <a:ln>
            <a:noFill/>
          </a:ln>
        </p:spPr>
        <p:txBody>
          <a:bodyPr spcFirstLastPara="1" wrap="square" lIns="34275" tIns="34275" rIns="34275" bIns="34275" anchor="b" anchorCtr="0">
            <a:normAutofit/>
          </a:bodyPr>
          <a:lstStyle>
            <a:lvl1pPr lvl="0" algn="ctr">
              <a:lnSpc>
                <a:spcPct val="90000"/>
              </a:lnSpc>
              <a:spcBef>
                <a:spcPts val="0"/>
              </a:spcBef>
              <a:spcAft>
                <a:spcPts val="0"/>
              </a:spcAft>
              <a:buClr>
                <a:srgbClr val="000000"/>
              </a:buClr>
              <a:buSzPts val="4500"/>
              <a:buFont typeface="Arial"/>
              <a:buNone/>
              <a:defRPr sz="4500"/>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65" name="Google Shape;65;p17"/>
          <p:cNvSpPr txBox="1">
            <a:spLocks noGrp="1"/>
          </p:cNvSpPr>
          <p:nvPr>
            <p:ph type="body" idx="1"/>
          </p:nvPr>
        </p:nvSpPr>
        <p:spPr>
          <a:xfrm>
            <a:off x="1143000" y="2701528"/>
            <a:ext cx="6858000" cy="1241700"/>
          </a:xfrm>
          <a:prstGeom prst="rect">
            <a:avLst/>
          </a:prstGeom>
          <a:noFill/>
          <a:ln>
            <a:noFill/>
          </a:ln>
        </p:spPr>
        <p:txBody>
          <a:bodyPr spcFirstLastPara="1" wrap="square" lIns="34275" tIns="34275" rIns="34275" bIns="34275" anchor="t" anchorCtr="0">
            <a:normAutofit/>
          </a:bodyPr>
          <a:lstStyle>
            <a:lvl1pPr marL="457200" lvl="0"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1pPr>
            <a:lvl2pPr marL="914400" lvl="1"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2pPr>
            <a:lvl3pPr marL="1371600" lvl="2"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3pPr>
            <a:lvl4pPr marL="1828800" lvl="3"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4pPr>
            <a:lvl5pPr marL="2286000" lvl="4"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5pPr>
            <a:lvl6pPr marL="2743200" lvl="5" indent="-317500" algn="l">
              <a:lnSpc>
                <a:spcPct val="90000"/>
              </a:lnSpc>
              <a:spcBef>
                <a:spcPts val="800"/>
              </a:spcBef>
              <a:spcAft>
                <a:spcPts val="0"/>
              </a:spcAft>
              <a:buClr>
                <a:srgbClr val="003B49"/>
              </a:buClr>
              <a:buSzPts val="1400"/>
              <a:buChar char="•"/>
              <a:defRPr/>
            </a:lvl6pPr>
            <a:lvl7pPr marL="3200400" lvl="6" indent="-317500" algn="l">
              <a:lnSpc>
                <a:spcPct val="90000"/>
              </a:lnSpc>
              <a:spcBef>
                <a:spcPts val="800"/>
              </a:spcBef>
              <a:spcAft>
                <a:spcPts val="0"/>
              </a:spcAft>
              <a:buClr>
                <a:srgbClr val="003B49"/>
              </a:buClr>
              <a:buSzPts val="1400"/>
              <a:buChar char="•"/>
              <a:defRPr/>
            </a:lvl7pPr>
            <a:lvl8pPr marL="3657600" lvl="7" indent="-317500" algn="l">
              <a:lnSpc>
                <a:spcPct val="90000"/>
              </a:lnSpc>
              <a:spcBef>
                <a:spcPts val="800"/>
              </a:spcBef>
              <a:spcAft>
                <a:spcPts val="0"/>
              </a:spcAft>
              <a:buClr>
                <a:srgbClr val="003B49"/>
              </a:buClr>
              <a:buSzPts val="1400"/>
              <a:buChar char="•"/>
              <a:defRPr/>
            </a:lvl8pPr>
            <a:lvl9pPr marL="4114800" lvl="8" indent="-317500" algn="l">
              <a:lnSpc>
                <a:spcPct val="90000"/>
              </a:lnSpc>
              <a:spcBef>
                <a:spcPts val="800"/>
              </a:spcBef>
              <a:spcAft>
                <a:spcPts val="0"/>
              </a:spcAft>
              <a:buClr>
                <a:srgbClr val="003B49"/>
              </a:buClr>
              <a:buSzPts val="1400"/>
              <a:buChar char="•"/>
              <a:defRPr/>
            </a:lvl9pPr>
          </a:lstStyle>
          <a:p>
            <a:endParaRPr/>
          </a:p>
        </p:txBody>
      </p:sp>
      <p:sp>
        <p:nvSpPr>
          <p:cNvPr id="66" name="Google Shape;66;p17"/>
          <p:cNvSpPr txBox="1">
            <a:spLocks noGrp="1"/>
          </p:cNvSpPr>
          <p:nvPr>
            <p:ph type="sldNum" idx="12"/>
          </p:nvPr>
        </p:nvSpPr>
        <p:spPr>
          <a:xfrm>
            <a:off x="8321382" y="4811070"/>
            <a:ext cx="194100" cy="207900"/>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Roboto Black"/>
              <a:buNone/>
              <a:defRPr sz="4800" b="0">
                <a:solidFill>
                  <a:srgbClr val="274E13"/>
                </a:solidFill>
                <a:latin typeface="Roboto Black"/>
                <a:ea typeface="Roboto Black"/>
                <a:cs typeface="Roboto Black"/>
                <a:sym typeface="Roboto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3" name="Google Shape;73;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4" name="Google Shape;7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741B47"/>
              </a:buClr>
              <a:buSzPts val="4800"/>
              <a:buFont typeface="Roboto Black"/>
              <a:buNone/>
              <a:defRPr sz="4800" b="0">
                <a:solidFill>
                  <a:srgbClr val="741B47"/>
                </a:solidFill>
                <a:latin typeface="Roboto Black"/>
                <a:ea typeface="Roboto Black"/>
                <a:cs typeface="Roboto Black"/>
                <a:sym typeface="Robo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7" name="Google Shape;7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741B47"/>
              </a:buClr>
              <a:buSzPts val="3000"/>
              <a:buFont typeface="Roboto Black"/>
              <a:buNone/>
              <a:defRPr sz="3000" b="0">
                <a:solidFill>
                  <a:srgbClr val="741B47"/>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0" name="Google Shape;8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55600">
              <a:lnSpc>
                <a:spcPct val="150000"/>
              </a:lnSpc>
              <a:spcBef>
                <a:spcPts val="0"/>
              </a:spcBef>
              <a:spcAft>
                <a:spcPts val="0"/>
              </a:spcAft>
              <a:buSzPts val="2000"/>
              <a:buChar char="●"/>
              <a:defRPr sz="2000"/>
            </a:lvl1pPr>
            <a:lvl2pPr marL="914400" lvl="1" indent="-355600">
              <a:lnSpc>
                <a:spcPct val="150000"/>
              </a:lnSpc>
              <a:spcBef>
                <a:spcPts val="0"/>
              </a:spcBef>
              <a:spcAft>
                <a:spcPts val="0"/>
              </a:spcAft>
              <a:buSzPts val="2000"/>
              <a:buChar char="○"/>
              <a:defRPr sz="2000"/>
            </a:lvl2pPr>
            <a:lvl3pPr marL="1371600" lvl="2" indent="-355600">
              <a:lnSpc>
                <a:spcPct val="150000"/>
              </a:lnSpc>
              <a:spcBef>
                <a:spcPts val="0"/>
              </a:spcBef>
              <a:spcAft>
                <a:spcPts val="0"/>
              </a:spcAft>
              <a:buSzPts val="2000"/>
              <a:buChar char="■"/>
              <a:defRPr sz="2000"/>
            </a:lvl3pPr>
            <a:lvl4pPr marL="1828800" lvl="3" indent="-355600">
              <a:lnSpc>
                <a:spcPct val="150000"/>
              </a:lnSpc>
              <a:spcBef>
                <a:spcPts val="0"/>
              </a:spcBef>
              <a:spcAft>
                <a:spcPts val="0"/>
              </a:spcAft>
              <a:buSzPts val="2000"/>
              <a:buChar char="●"/>
              <a:defRPr sz="2000"/>
            </a:lvl4pPr>
            <a:lvl5pPr marL="2286000" lvl="4" indent="-355600">
              <a:lnSpc>
                <a:spcPct val="150000"/>
              </a:lnSpc>
              <a:spcBef>
                <a:spcPts val="0"/>
              </a:spcBef>
              <a:spcAft>
                <a:spcPts val="0"/>
              </a:spcAft>
              <a:buSzPts val="2000"/>
              <a:buChar char="○"/>
              <a:defRPr sz="2000"/>
            </a:lvl5pPr>
            <a:lvl6pPr marL="2743200" lvl="5" indent="-355600">
              <a:lnSpc>
                <a:spcPct val="150000"/>
              </a:lnSpc>
              <a:spcBef>
                <a:spcPts val="0"/>
              </a:spcBef>
              <a:spcAft>
                <a:spcPts val="0"/>
              </a:spcAft>
              <a:buSzPts val="2000"/>
              <a:buChar char="■"/>
              <a:defRPr sz="2000"/>
            </a:lvl6pPr>
            <a:lvl7pPr marL="3200400" lvl="6" indent="-355600">
              <a:lnSpc>
                <a:spcPct val="150000"/>
              </a:lnSpc>
              <a:spcBef>
                <a:spcPts val="0"/>
              </a:spcBef>
              <a:spcAft>
                <a:spcPts val="0"/>
              </a:spcAft>
              <a:buSzPts val="2000"/>
              <a:buChar char="●"/>
              <a:defRPr sz="2000"/>
            </a:lvl7pPr>
            <a:lvl8pPr marL="3657600" lvl="7" indent="-355600">
              <a:lnSpc>
                <a:spcPct val="150000"/>
              </a:lnSpc>
              <a:spcBef>
                <a:spcPts val="0"/>
              </a:spcBef>
              <a:spcAft>
                <a:spcPts val="0"/>
              </a:spcAft>
              <a:buSzPts val="2000"/>
              <a:buChar char="○"/>
              <a:defRPr sz="2000"/>
            </a:lvl8pPr>
            <a:lvl9pPr marL="4114800" lvl="8" indent="-355600">
              <a:lnSpc>
                <a:spcPct val="150000"/>
              </a:lnSpc>
              <a:spcBef>
                <a:spcPts val="0"/>
              </a:spcBef>
              <a:spcAft>
                <a:spcPts val="0"/>
              </a:spcAft>
              <a:buSzPts val="2000"/>
              <a:buChar char="■"/>
              <a:defRPr sz="2000"/>
            </a:lvl9pPr>
          </a:lstStyle>
          <a:p>
            <a:endParaRPr/>
          </a:p>
        </p:txBody>
      </p:sp>
      <p:sp>
        <p:nvSpPr>
          <p:cNvPr id="81" name="Google Shape;8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741B47"/>
              </a:buClr>
              <a:buSzPts val="4800"/>
              <a:buFont typeface="Roboto Black"/>
              <a:buNone/>
              <a:defRPr sz="4800" b="0">
                <a:solidFill>
                  <a:srgbClr val="741B47"/>
                </a:solidFill>
                <a:latin typeface="Roboto Black"/>
                <a:ea typeface="Roboto Black"/>
                <a:cs typeface="Roboto Black"/>
                <a:sym typeface="Robo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Roboto Black"/>
              <a:buNone/>
              <a:defRPr b="0">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5" name="Google Shape;85;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6" name="Google Shape;8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4E13"/>
              </a:buClr>
              <a:buSzPts val="3000"/>
              <a:buFont typeface="Roboto Black"/>
              <a:buNone/>
              <a:defRPr sz="3000" b="0">
                <a:solidFill>
                  <a:srgbClr val="274E13"/>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2" name="Google Shape;92;p2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3" name="Google Shape;9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6" name="Google Shape;9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2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2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2" name="Google Shape;10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05" name="Google Shape;10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8" name="Google Shape;108;p2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9" name="Google Shape;10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741B47"/>
              </a:buClr>
              <a:buSzPts val="3000"/>
              <a:buFont typeface="Roboto Black"/>
              <a:buNone/>
              <a:defRPr sz="3000" b="0">
                <a:solidFill>
                  <a:srgbClr val="741B47"/>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lvl1pPr marL="457200" lvl="0" indent="-355600">
              <a:lnSpc>
                <a:spcPct val="150000"/>
              </a:lnSpc>
              <a:spcBef>
                <a:spcPts val="0"/>
              </a:spcBef>
              <a:spcAft>
                <a:spcPts val="0"/>
              </a:spcAft>
              <a:buSzPts val="2000"/>
              <a:buChar char="●"/>
              <a:defRPr sz="2000"/>
            </a:lvl1pPr>
            <a:lvl2pPr marL="914400" lvl="1" indent="-355600">
              <a:lnSpc>
                <a:spcPct val="150000"/>
              </a:lnSpc>
              <a:spcBef>
                <a:spcPts val="0"/>
              </a:spcBef>
              <a:spcAft>
                <a:spcPts val="0"/>
              </a:spcAft>
              <a:buSzPts val="2000"/>
              <a:buChar char="○"/>
              <a:defRPr sz="2000"/>
            </a:lvl2pPr>
            <a:lvl3pPr marL="1371600" lvl="2" indent="-355600">
              <a:lnSpc>
                <a:spcPct val="150000"/>
              </a:lnSpc>
              <a:spcBef>
                <a:spcPts val="0"/>
              </a:spcBef>
              <a:spcAft>
                <a:spcPts val="0"/>
              </a:spcAft>
              <a:buSzPts val="2000"/>
              <a:buChar char="■"/>
              <a:defRPr sz="2000"/>
            </a:lvl3pPr>
            <a:lvl4pPr marL="1828800" lvl="3" indent="-355600">
              <a:lnSpc>
                <a:spcPct val="150000"/>
              </a:lnSpc>
              <a:spcBef>
                <a:spcPts val="0"/>
              </a:spcBef>
              <a:spcAft>
                <a:spcPts val="0"/>
              </a:spcAft>
              <a:buSzPts val="2000"/>
              <a:buChar char="●"/>
              <a:defRPr sz="2000"/>
            </a:lvl4pPr>
            <a:lvl5pPr marL="2286000" lvl="4" indent="-355600">
              <a:lnSpc>
                <a:spcPct val="150000"/>
              </a:lnSpc>
              <a:spcBef>
                <a:spcPts val="0"/>
              </a:spcBef>
              <a:spcAft>
                <a:spcPts val="0"/>
              </a:spcAft>
              <a:buSzPts val="2000"/>
              <a:buChar char="○"/>
              <a:defRPr sz="2000"/>
            </a:lvl5pPr>
            <a:lvl6pPr marL="2743200" lvl="5" indent="-355600">
              <a:lnSpc>
                <a:spcPct val="150000"/>
              </a:lnSpc>
              <a:spcBef>
                <a:spcPts val="0"/>
              </a:spcBef>
              <a:spcAft>
                <a:spcPts val="0"/>
              </a:spcAft>
              <a:buSzPts val="2000"/>
              <a:buChar char="■"/>
              <a:defRPr sz="2000"/>
            </a:lvl6pPr>
            <a:lvl7pPr marL="3200400" lvl="6" indent="-355600">
              <a:lnSpc>
                <a:spcPct val="150000"/>
              </a:lnSpc>
              <a:spcBef>
                <a:spcPts val="0"/>
              </a:spcBef>
              <a:spcAft>
                <a:spcPts val="0"/>
              </a:spcAft>
              <a:buSzPts val="2000"/>
              <a:buChar char="●"/>
              <a:defRPr sz="2000"/>
            </a:lvl7pPr>
            <a:lvl8pPr marL="3657600" lvl="7" indent="-355600">
              <a:lnSpc>
                <a:spcPct val="150000"/>
              </a:lnSpc>
              <a:spcBef>
                <a:spcPts val="0"/>
              </a:spcBef>
              <a:spcAft>
                <a:spcPts val="0"/>
              </a:spcAft>
              <a:buSzPts val="2000"/>
              <a:buChar char="○"/>
              <a:defRPr sz="2000"/>
            </a:lvl8pPr>
            <a:lvl9pPr marL="4114800" lvl="8" indent="-355600">
              <a:lnSpc>
                <a:spcPct val="150000"/>
              </a:lnSpc>
              <a:spcBef>
                <a:spcPts val="0"/>
              </a:spcBef>
              <a:spcAft>
                <a:spcPts val="0"/>
              </a:spcAft>
              <a:buSzPts val="2000"/>
              <a:buChar char="■"/>
              <a:defRPr sz="2000"/>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Roboto Black"/>
              <a:buNone/>
              <a:defRPr b="0">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4E13"/>
              </a:buClr>
              <a:buSzPts val="3000"/>
              <a:buNone/>
              <a:defRPr sz="3000">
                <a:solidFill>
                  <a:srgbClr val="274E1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A60070"/>
              </a:buClr>
              <a:buSzPts val="3000"/>
              <a:buFont typeface="Roboto Black"/>
              <a:buNone/>
              <a:defRPr sz="3000">
                <a:solidFill>
                  <a:srgbClr val="A60070"/>
                </a:solidFill>
                <a:latin typeface="Roboto Black"/>
                <a:ea typeface="Roboto Black"/>
                <a:cs typeface="Roboto Black"/>
                <a:sym typeface="Roboto Black"/>
              </a:defRPr>
            </a:lvl1pPr>
            <a:lvl2pPr lvl="1">
              <a:spcBef>
                <a:spcPts val="0"/>
              </a:spcBef>
              <a:spcAft>
                <a:spcPts val="0"/>
              </a:spcAft>
              <a:buClr>
                <a:srgbClr val="A60070"/>
              </a:buClr>
              <a:buSzPts val="2800"/>
              <a:buNone/>
              <a:defRPr sz="2800">
                <a:solidFill>
                  <a:srgbClr val="A60070"/>
                </a:solidFill>
              </a:defRPr>
            </a:lvl2pPr>
            <a:lvl3pPr lvl="2">
              <a:spcBef>
                <a:spcPts val="0"/>
              </a:spcBef>
              <a:spcAft>
                <a:spcPts val="0"/>
              </a:spcAft>
              <a:buClr>
                <a:srgbClr val="A60070"/>
              </a:buClr>
              <a:buSzPts val="2800"/>
              <a:buNone/>
              <a:defRPr sz="2800">
                <a:solidFill>
                  <a:srgbClr val="A60070"/>
                </a:solidFill>
              </a:defRPr>
            </a:lvl3pPr>
            <a:lvl4pPr lvl="3">
              <a:spcBef>
                <a:spcPts val="0"/>
              </a:spcBef>
              <a:spcAft>
                <a:spcPts val="0"/>
              </a:spcAft>
              <a:buClr>
                <a:srgbClr val="A60070"/>
              </a:buClr>
              <a:buSzPts val="2800"/>
              <a:buNone/>
              <a:defRPr sz="2800">
                <a:solidFill>
                  <a:srgbClr val="A60070"/>
                </a:solidFill>
              </a:defRPr>
            </a:lvl4pPr>
            <a:lvl5pPr lvl="4">
              <a:spcBef>
                <a:spcPts val="0"/>
              </a:spcBef>
              <a:spcAft>
                <a:spcPts val="0"/>
              </a:spcAft>
              <a:buClr>
                <a:srgbClr val="A60070"/>
              </a:buClr>
              <a:buSzPts val="2800"/>
              <a:buNone/>
              <a:defRPr sz="2800">
                <a:solidFill>
                  <a:srgbClr val="A60070"/>
                </a:solidFill>
              </a:defRPr>
            </a:lvl5pPr>
            <a:lvl6pPr lvl="5">
              <a:spcBef>
                <a:spcPts val="0"/>
              </a:spcBef>
              <a:spcAft>
                <a:spcPts val="0"/>
              </a:spcAft>
              <a:buClr>
                <a:srgbClr val="A60070"/>
              </a:buClr>
              <a:buSzPts val="2800"/>
              <a:buNone/>
              <a:defRPr sz="2800">
                <a:solidFill>
                  <a:srgbClr val="A60070"/>
                </a:solidFill>
              </a:defRPr>
            </a:lvl6pPr>
            <a:lvl7pPr lvl="6">
              <a:spcBef>
                <a:spcPts val="0"/>
              </a:spcBef>
              <a:spcAft>
                <a:spcPts val="0"/>
              </a:spcAft>
              <a:buClr>
                <a:srgbClr val="A60070"/>
              </a:buClr>
              <a:buSzPts val="2800"/>
              <a:buNone/>
              <a:defRPr sz="2800">
                <a:solidFill>
                  <a:srgbClr val="A60070"/>
                </a:solidFill>
              </a:defRPr>
            </a:lvl7pPr>
            <a:lvl8pPr lvl="7">
              <a:spcBef>
                <a:spcPts val="0"/>
              </a:spcBef>
              <a:spcAft>
                <a:spcPts val="0"/>
              </a:spcAft>
              <a:buClr>
                <a:srgbClr val="A60070"/>
              </a:buClr>
              <a:buSzPts val="2800"/>
              <a:buNone/>
              <a:defRPr sz="2800">
                <a:solidFill>
                  <a:srgbClr val="A60070"/>
                </a:solidFill>
              </a:defRPr>
            </a:lvl8pPr>
            <a:lvl9pPr lvl="8">
              <a:spcBef>
                <a:spcPts val="0"/>
              </a:spcBef>
              <a:spcAft>
                <a:spcPts val="0"/>
              </a:spcAft>
              <a:buClr>
                <a:srgbClr val="A60070"/>
              </a:buClr>
              <a:buSzPts val="2800"/>
              <a:buNone/>
              <a:defRPr sz="2800">
                <a:solidFill>
                  <a:srgbClr val="A60070"/>
                </a:solidFill>
              </a:defRPr>
            </a:lvl9pPr>
          </a:lstStyle>
          <a:p>
            <a:endParaRPr/>
          </a:p>
        </p:txBody>
      </p:sp>
      <p:sp>
        <p:nvSpPr>
          <p:cNvPr id="7" name="Google Shape;7;p1"/>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CFAF7"/>
        </a:soli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74E13"/>
              </a:buClr>
              <a:buSzPts val="3000"/>
              <a:buFont typeface="Poppins"/>
              <a:buNone/>
              <a:defRPr sz="3000" b="1">
                <a:solidFill>
                  <a:srgbClr val="274E13"/>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69" name="Google Shape;6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70" name="Google Shape;7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TR/WCAG22/"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ebaim.org/projects/mill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how-many.herokuapp.com/" TargetMode="External"/><Relationship Id="rId3" Type="http://schemas.openxmlformats.org/officeDocument/2006/relationships/hyperlink" Target="https://webaim.org/techniques/alttext/" TargetMode="External"/><Relationship Id="rId7" Type="http://schemas.openxmlformats.org/officeDocument/2006/relationships/hyperlink" Target="https://accessibility-manual.dwp.gov.u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nclusivedesign24.org/2023/" TargetMode="External"/><Relationship Id="rId5" Type="http://schemas.openxmlformats.org/officeDocument/2006/relationships/hyperlink" Target="https://vimeo.com/a11yscotland" TargetMode="External"/><Relationship Id="rId4" Type="http://schemas.openxmlformats.org/officeDocument/2006/relationships/hyperlink" Target="https://www.w3.org/WAI/courses/foundations-cour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3.org/TR/low-vision-needs/#user-need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docs.google.com/presentation/d/1hrEIQ-DLjKrcEVWteUJwjR5lW07bb5MPHjT3aE2kfvI/edit#slide=id.g10d42026b8_2_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ocs.google.com/presentation/d/1hrEIQ-DLjKrcEVWteUJwjR5lW07bb5MPHjT3aE2kfvI/edit#slide=id.g10d42026b8_2_0" TargetMode="External"/><Relationship Id="rId3" Type="http://schemas.openxmlformats.org/officeDocument/2006/relationships/hyperlink" Target="https://accessible-colors.com/" TargetMode="External"/><Relationship Id="rId7" Type="http://schemas.openxmlformats.org/officeDocument/2006/relationships/hyperlink" Target="http://gov.uk"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accessibility.blog.gov.uk/2018/08/01/supporting-users-who-change-colours-on-gov-uk/" TargetMode="External"/><Relationship Id="rId5" Type="http://schemas.openxmlformats.org/officeDocument/2006/relationships/hyperlink" Target="https://venngage.com/blog/color-blind-friendly-palette/" TargetMode="External"/><Relationship Id="rId4" Type="http://schemas.openxmlformats.org/officeDocument/2006/relationships/hyperlink" Target="https://baselinehq.com/blog/colourblindness-information-ui-design-red-green-problems-tips-trick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OUDV1gqs9G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axesslab.com/tech-youtubers/" TargetMode="External"/><Relationship Id="rId5" Type="http://schemas.openxmlformats.org/officeDocument/2006/relationships/hyperlink" Target="https://yakim.nl/articles/voiceover-testing/" TargetMode="External"/><Relationship Id="rId4" Type="http://schemas.openxmlformats.org/officeDocument/2006/relationships/hyperlink" Target="https://accessibility-manual.dwp.gov.uk/tools-and-resources/assistive-technology-test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overlayfactsheet.com/"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loydsbankinggroup.com/media/consumer-digital-index.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goodthingsfoundation.org/policy-and-research/research-and-evidence/research-2024/digital-natio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tinypng.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publications/digital-inclusion-action-plan-first-steps/digital-inclusion-action-plan-first-steps" TargetMode="External"/><Relationship Id="rId7" Type="http://schemas.openxmlformats.org/officeDocument/2006/relationships/hyperlink" Target="https://youtu.be/SKJKwAeBpc8?si=q4rWNwKSkFtDgcGo"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gov.uk/government/publications/essential-digital-skills-framework/essential-digital-skills-framework" TargetMode="External"/><Relationship Id="rId5" Type="http://schemas.openxmlformats.org/officeDocument/2006/relationships/hyperlink" Target="https://www.goodthingsfoundation.org/policy-and-research/research-and-evidence/research-2024/digital-nation" TargetMode="External"/><Relationship Id="rId4" Type="http://schemas.openxmlformats.org/officeDocument/2006/relationships/hyperlink" Target="https://www.lloydsbankinggroup.com/media/consumer-digital-index.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8" Type="http://schemas.openxmlformats.org/officeDocument/2006/relationships/hyperlink" Target="https://ukblacktech.com/stock-photos/" TargetMode="External"/><Relationship Id="rId3" Type="http://schemas.openxmlformats.org/officeDocument/2006/relationships/hyperlink" Target="https://canweallgo.com/plus-size-stock-photos/" TargetMode="External"/><Relationship Id="rId7" Type="http://schemas.openxmlformats.org/officeDocument/2006/relationships/hyperlink" Target="https://nappy.c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jopwell.pixieset.com/thejopwellcollection/" TargetMode="External"/><Relationship Id="rId5" Type="http://schemas.openxmlformats.org/officeDocument/2006/relationships/hyperlink" Target="https://www.webaxe.org/stock-photos-people-with-disabilities/" TargetMode="External"/><Relationship Id="rId4" Type="http://schemas.openxmlformats.org/officeDocument/2006/relationships/hyperlink" Target="https://ageing-better.org.uk/news/age-positive-image-library-launched"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digitalblog.coop.co.uk/2021/09/27/inclusive-meetings-encouraging-collaboration-from-all/"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emilywebber.co.uk/quick-icebreakers-for-online-meetings-that-dont-suck/" TargetMode="External"/><Relationship Id="rId5" Type="http://schemas.openxmlformats.org/officeDocument/2006/relationships/hyperlink" Target="https://cass-maran.com/inclusive-icebreakers/" TargetMode="External"/><Relationship Id="rId4" Type="http://schemas.openxmlformats.org/officeDocument/2006/relationships/hyperlink" Target="https://www.manualof.m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w3.org/WAI/teach-advocate/accessible-presentations"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stephaniewalter.design/blog/create-better-conference-presentations-slides" TargetMode="External"/><Relationship Id="rId5" Type="http://schemas.openxmlformats.org/officeDocument/2006/relationships/hyperlink" Target="https://support.microsoft.com/en-gb/office/make-your-powerpoint-presentations-accessible-to-people-with-disabilities-6f7772b2-2f33-4bd2-8ca7-dae3b2b3ef25" TargetMode="External"/><Relationship Id="rId4" Type="http://schemas.openxmlformats.org/officeDocument/2006/relationships/hyperlink" Target="https://readabilityguidelines.co.uk/audiences-devices-channels/presentation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uxdesign.cc/a-beginners-guide-to-inclusive-ux-design-b8dcc94f5068" TargetMode="External"/><Relationship Id="rId7" Type="http://schemas.openxmlformats.org/officeDocument/2006/relationships/hyperlink" Target="https://keithmccandless.medium.com/liberating-structures-change-methods-for-everybody-every-day-648e9c0d04a7"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fightingtalk.uk/" TargetMode="External"/><Relationship Id="rId5" Type="http://schemas.openxmlformats.org/officeDocument/2006/relationships/hyperlink" Target="https://youtu.be/WHtJ10w9IEs" TargetMode="External"/><Relationship Id="rId4" Type="http://schemas.openxmlformats.org/officeDocument/2006/relationships/hyperlink" Target="https://bootcamp.uxdesign.cc/the-practicalities-of-inclusive-service-design-b0b1d113c031"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ccessibility.blog.gov.uk/2016/05/16/what-we-mean-when-we-talk-about-accessibility-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s://tetralogical.com/blog/2026/04/09/inclusive-user-research-vulnerable-people/" TargetMode="External"/><Relationship Id="rId3" Type="http://schemas.openxmlformats.org/officeDocument/2006/relationships/hyperlink" Target="https://www.designedwithcare.org/" TargetMode="External"/><Relationship Id="rId7" Type="http://schemas.openxmlformats.org/officeDocument/2006/relationships/hyperlink" Target="https://www.scope.org.uk/user-research-with-disabled-people"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www.citizensadvice.org.uk/" TargetMode="External"/><Relationship Id="rId5" Type="http://schemas.openxmlformats.org/officeDocument/2006/relationships/hyperlink" Target="https://youtu.be/PzOQgb2rqnM" TargetMode="External"/><Relationship Id="rId4" Type="http://schemas.openxmlformats.org/officeDocument/2006/relationships/hyperlink" Target="http://www.gov.uk/government/publications/working-definition-of-trauma-informed-practice/working-definition-of-trauma-informed-practice"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hyperlink" Target="https://blog.chezleskrus.com/2020/10/31/is-my-website-accessible/" TargetMode="External"/><Relationship Id="rId3" Type="http://schemas.openxmlformats.org/officeDocument/2006/relationships/hyperlink" Target="https://blog.chezleskrus.com/2024/11/09/different-levels-of-inclusion-awareness/" TargetMode="External"/><Relationship Id="rId7" Type="http://schemas.openxmlformats.org/officeDocument/2006/relationships/hyperlink" Target="https://blog.chezleskrus.com/2021/09/28/advice-for-speakers/"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https://blog.chezleskrus.com/2022/05/03/removing-barriers/" TargetMode="External"/><Relationship Id="rId5" Type="http://schemas.openxmlformats.org/officeDocument/2006/relationships/hyperlink" Target="https://blog.chezleskrus.com/2022/05/18/avoiding-misconceptions-on-your-accessibility-learning-journey/" TargetMode="External"/><Relationship Id="rId4" Type="http://schemas.openxmlformats.org/officeDocument/2006/relationships/hyperlink" Target="https://blog.chezleskrus.com/2024/03/10/inclusion-in-the-workplace/"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AF7"/>
        </a:solidFill>
        <a:effectLst/>
      </p:bgPr>
    </p:bg>
    <p:spTree>
      <p:nvGrpSpPr>
        <p:cNvPr id="1" name="Shape 115"/>
        <p:cNvGrpSpPr/>
        <p:nvPr/>
      </p:nvGrpSpPr>
      <p:grpSpPr>
        <a:xfrm>
          <a:off x="0" y="0"/>
          <a:ext cx="0" cy="0"/>
          <a:chOff x="0" y="0"/>
          <a:chExt cx="0" cy="0"/>
        </a:xfrm>
      </p:grpSpPr>
      <p:sp>
        <p:nvSpPr>
          <p:cNvPr id="117" name="Google Shape;117;p30"/>
          <p:cNvSpPr txBox="1">
            <a:spLocks noGrp="1"/>
          </p:cNvSpPr>
          <p:nvPr>
            <p:ph type="ctrTitle"/>
          </p:nvPr>
        </p:nvSpPr>
        <p:spPr>
          <a:xfrm>
            <a:off x="781650" y="566700"/>
            <a:ext cx="7580700" cy="19545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300"/>
              </a:spcAft>
              <a:buClr>
                <a:schemeClr val="dk1"/>
              </a:buClr>
              <a:buSzPts val="1100"/>
              <a:buFont typeface="Arial"/>
              <a:buNone/>
            </a:pPr>
            <a:r>
              <a:rPr lang="en-GB" dirty="0">
                <a:solidFill>
                  <a:srgbClr val="1D5C65"/>
                </a:solidFill>
                <a:latin typeface="Roboto Black"/>
                <a:ea typeface="Roboto Black"/>
                <a:cs typeface="Roboto Black"/>
                <a:sym typeface="Roboto Black"/>
              </a:rPr>
              <a:t>Practical steps towards a more inclusive practice</a:t>
            </a:r>
            <a:endParaRPr dirty="0">
              <a:solidFill>
                <a:srgbClr val="1D5C65"/>
              </a:solidFill>
              <a:latin typeface="Roboto Black"/>
              <a:ea typeface="Roboto Black"/>
              <a:cs typeface="Roboto Black"/>
              <a:sym typeface="Roboto Black"/>
            </a:endParaRPr>
          </a:p>
        </p:txBody>
      </p:sp>
      <p:sp>
        <p:nvSpPr>
          <p:cNvPr id="116" name="Google Shape;116;p30"/>
          <p:cNvSpPr txBox="1">
            <a:spLocks noGrp="1"/>
          </p:cNvSpPr>
          <p:nvPr>
            <p:ph type="subTitle" idx="1"/>
          </p:nvPr>
        </p:nvSpPr>
        <p:spPr>
          <a:xfrm>
            <a:off x="781650" y="2772525"/>
            <a:ext cx="3812865" cy="14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dirty="0">
                <a:solidFill>
                  <a:srgbClr val="A60070"/>
                </a:solidFill>
                <a:latin typeface="Roboto Black"/>
                <a:ea typeface="Roboto Black"/>
                <a:cs typeface="Roboto Black"/>
                <a:sym typeface="Roboto Black"/>
              </a:rPr>
              <a:t>Stéphanie Krus</a:t>
            </a:r>
            <a:endParaRPr sz="4000" dirty="0">
              <a:solidFill>
                <a:srgbClr val="A60070"/>
              </a:solidFill>
              <a:latin typeface="Roboto Black"/>
              <a:ea typeface="Roboto Black"/>
              <a:cs typeface="Roboto Black"/>
              <a:sym typeface="Roboto Black"/>
            </a:endParaRPr>
          </a:p>
          <a:p>
            <a:pPr marL="0" lvl="0" indent="0" algn="l" rtl="0">
              <a:spcBef>
                <a:spcPts val="0"/>
              </a:spcBef>
              <a:spcAft>
                <a:spcPts val="0"/>
              </a:spcAft>
              <a:buNone/>
            </a:pPr>
            <a:endParaRPr sz="1800" dirty="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a:t>11 </a:t>
            </a:r>
            <a:r>
              <a:rPr lang="en-GB" b="1" dirty="0"/>
              <a:t>June 2026</a:t>
            </a:r>
            <a:endParaRPr b="1" dirty="0"/>
          </a:p>
        </p:txBody>
      </p:sp>
      <p:pic>
        <p:nvPicPr>
          <p:cNvPr id="118" name="Google Shape;118;p30" descr="UX Scotland logo"/>
          <p:cNvPicPr preferRelativeResize="0"/>
          <p:nvPr/>
        </p:nvPicPr>
        <p:blipFill>
          <a:blip r:embed="rId3">
            <a:alphaModFix/>
          </a:blip>
          <a:stretch>
            <a:fillRect/>
          </a:stretch>
        </p:blipFill>
        <p:spPr>
          <a:xfrm>
            <a:off x="4866150" y="2685525"/>
            <a:ext cx="3492200" cy="165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7"/>
        <p:cNvGrpSpPr/>
        <p:nvPr/>
      </p:nvGrpSpPr>
      <p:grpSpPr>
        <a:xfrm>
          <a:off x="0" y="0"/>
          <a:ext cx="0" cy="0"/>
          <a:chOff x="0" y="0"/>
          <a:chExt cx="0" cy="0"/>
        </a:xfrm>
      </p:grpSpPr>
      <p:sp>
        <p:nvSpPr>
          <p:cNvPr id="178" name="Google Shape;178;p39"/>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The basics</a:t>
            </a:r>
            <a:endParaRPr sz="72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40"/>
          <p:cNvSpPr txBox="1">
            <a:spLocks noGrp="1"/>
          </p:cNvSpPr>
          <p:nvPr>
            <p:ph type="title"/>
          </p:nvPr>
        </p:nvSpPr>
        <p:spPr>
          <a:xfrm>
            <a:off x="288000" y="288000"/>
            <a:ext cx="83571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State of digital accessibility - </a:t>
            </a:r>
            <a:r>
              <a:rPr lang="en-GB" sz="3000" dirty="0" err="1">
                <a:solidFill>
                  <a:srgbClr val="A60070"/>
                </a:solidFill>
                <a:latin typeface="Roboto Black"/>
                <a:ea typeface="Roboto Black"/>
                <a:cs typeface="Roboto Black"/>
                <a:sym typeface="Roboto Black"/>
              </a:rPr>
              <a:t>WebAIM</a:t>
            </a:r>
            <a:r>
              <a:rPr lang="en-GB" sz="3000" dirty="0">
                <a:solidFill>
                  <a:srgbClr val="A60070"/>
                </a:solidFill>
                <a:latin typeface="Roboto Black"/>
                <a:ea typeface="Roboto Black"/>
                <a:cs typeface="Roboto Black"/>
                <a:sym typeface="Roboto Black"/>
              </a:rPr>
              <a:t> survey</a:t>
            </a:r>
            <a:endParaRPr sz="3000" dirty="0">
              <a:solidFill>
                <a:srgbClr val="A60070"/>
              </a:solidFill>
              <a:latin typeface="Roboto Black"/>
              <a:ea typeface="Roboto Black"/>
              <a:cs typeface="Roboto Black"/>
              <a:sym typeface="Roboto Black"/>
            </a:endParaRPr>
          </a:p>
        </p:txBody>
      </p:sp>
      <p:sp>
        <p:nvSpPr>
          <p:cNvPr id="184" name="Google Shape;184;p40"/>
          <p:cNvSpPr txBox="1">
            <a:spLocks noGrp="1"/>
          </p:cNvSpPr>
          <p:nvPr>
            <p:ph type="body" idx="1"/>
          </p:nvPr>
        </p:nvSpPr>
        <p:spPr>
          <a:xfrm>
            <a:off x="288000" y="1149275"/>
            <a:ext cx="8236200" cy="3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err="1">
                <a:solidFill>
                  <a:srgbClr val="434343"/>
                </a:solidFill>
                <a:latin typeface="Roboto"/>
                <a:ea typeface="Roboto"/>
                <a:cs typeface="Roboto"/>
                <a:sym typeface="Roboto"/>
              </a:rPr>
              <a:t>WebAIM</a:t>
            </a:r>
            <a:r>
              <a:rPr lang="en-GB" sz="2000" dirty="0">
                <a:solidFill>
                  <a:srgbClr val="434343"/>
                </a:solidFill>
                <a:latin typeface="Roboto"/>
                <a:ea typeface="Roboto"/>
                <a:cs typeface="Roboto"/>
                <a:sym typeface="Roboto"/>
              </a:rPr>
              <a:t> - Looked at the top 1 million websites’ homepage:</a:t>
            </a:r>
            <a:endParaRPr sz="2000" dirty="0">
              <a:solidFill>
                <a:srgbClr val="434343"/>
              </a:solidFill>
              <a:latin typeface="Roboto"/>
              <a:ea typeface="Roboto"/>
              <a:cs typeface="Roboto"/>
              <a:sym typeface="Roboto"/>
            </a:endParaRPr>
          </a:p>
          <a:p>
            <a:pPr marL="0" lvl="0" indent="0" algn="l" rtl="0">
              <a:spcBef>
                <a:spcPts val="0"/>
              </a:spcBef>
              <a:spcAft>
                <a:spcPts val="0"/>
              </a:spcAft>
              <a:buNone/>
            </a:pPr>
            <a:endParaRPr sz="2000" dirty="0">
              <a:solidFill>
                <a:srgbClr val="434343"/>
              </a:solidFill>
              <a:latin typeface="Roboto"/>
              <a:ea typeface="Roboto"/>
              <a:cs typeface="Roboto"/>
              <a:sym typeface="Roboto"/>
            </a:endParaRPr>
          </a:p>
          <a:p>
            <a:pPr marL="457200" lvl="0" indent="-355600" algn="l" rtl="0">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56 errors per homepage on average</a:t>
            </a:r>
            <a:endParaRPr sz="2000" dirty="0">
              <a:solidFill>
                <a:srgbClr val="434343"/>
              </a:solidFill>
              <a:latin typeface="Roboto"/>
              <a:ea typeface="Roboto"/>
              <a:cs typeface="Roboto"/>
              <a:sym typeface="Roboto"/>
            </a:endParaRPr>
          </a:p>
          <a:p>
            <a:pPr marL="457200" lvl="0" indent="-355600" algn="l" rtl="0">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about 96% did not comply with </a:t>
            </a:r>
            <a:r>
              <a:rPr lang="en-GB" sz="2000" u="sng" dirty="0">
                <a:solidFill>
                  <a:srgbClr val="1D5C65"/>
                </a:solidFill>
                <a:latin typeface="Roboto"/>
                <a:ea typeface="Roboto"/>
                <a:cs typeface="Roboto"/>
                <a:sym typeface="Roboto"/>
                <a:hlinkClick r:id="rId3">
                  <a:extLst>
                    <a:ext uri="{A12FA001-AC4F-418D-AE19-62706E023703}">
                      <ahyp:hlinkClr xmlns:ahyp="http://schemas.microsoft.com/office/drawing/2018/hyperlinkcolor" val="tx"/>
                    </a:ext>
                  </a:extLst>
                </a:hlinkClick>
              </a:rPr>
              <a:t>WCAG 2.2</a:t>
            </a:r>
            <a:endParaRPr sz="2000" dirty="0">
              <a:solidFill>
                <a:srgbClr val="1D5C65"/>
              </a:solidFill>
              <a:latin typeface="Roboto"/>
              <a:ea typeface="Roboto"/>
              <a:cs typeface="Roboto"/>
              <a:sym typeface="Roboto"/>
            </a:endParaRPr>
          </a:p>
          <a:p>
            <a:pPr marL="0" lvl="0" indent="0" algn="l" rtl="0">
              <a:spcBef>
                <a:spcPts val="0"/>
              </a:spcBef>
              <a:spcAft>
                <a:spcPts val="0"/>
              </a:spcAft>
              <a:buNone/>
            </a:pPr>
            <a:endParaRPr sz="2000" dirty="0">
              <a:solidFill>
                <a:srgbClr val="434343"/>
              </a:solidFill>
              <a:latin typeface="Roboto"/>
              <a:ea typeface="Roboto"/>
              <a:cs typeface="Roboto"/>
              <a:sym typeface="Roboto"/>
            </a:endParaRPr>
          </a:p>
          <a:p>
            <a:pPr marL="0" lvl="0" indent="0" algn="l" rtl="0">
              <a:spcBef>
                <a:spcPts val="0"/>
              </a:spcBef>
              <a:spcAft>
                <a:spcPts val="0"/>
              </a:spcAft>
              <a:buNone/>
            </a:pPr>
            <a:endParaRPr sz="2000" dirty="0">
              <a:solidFill>
                <a:srgbClr val="434343"/>
              </a:solidFill>
              <a:latin typeface="Roboto"/>
              <a:ea typeface="Roboto"/>
              <a:cs typeface="Roboto"/>
              <a:sym typeface="Roboto"/>
            </a:endParaRPr>
          </a:p>
          <a:p>
            <a:pPr marL="0" lvl="0" indent="0" algn="l" rtl="0">
              <a:spcBef>
                <a:spcPts val="0"/>
              </a:spcBef>
              <a:spcAft>
                <a:spcPts val="0"/>
              </a:spcAft>
              <a:buNone/>
            </a:pPr>
            <a:r>
              <a:rPr lang="en-GB" sz="2000" dirty="0">
                <a:solidFill>
                  <a:srgbClr val="434343"/>
                </a:solidFill>
                <a:latin typeface="Roboto"/>
                <a:ea typeface="Roboto"/>
                <a:cs typeface="Roboto"/>
                <a:sym typeface="Roboto"/>
              </a:rPr>
              <a:t>Source: </a:t>
            </a:r>
            <a:r>
              <a:rPr lang="en-GB" sz="2000" u="sng" dirty="0">
                <a:solidFill>
                  <a:srgbClr val="1D5C65"/>
                </a:solidFill>
                <a:latin typeface="Roboto"/>
                <a:ea typeface="Roboto"/>
                <a:cs typeface="Roboto"/>
                <a:sym typeface="Roboto"/>
                <a:hlinkClick r:id="rId4">
                  <a:extLst>
                    <a:ext uri="{A12FA001-AC4F-418D-AE19-62706E023703}">
                      <ahyp:hlinkClr xmlns:ahyp="http://schemas.microsoft.com/office/drawing/2018/hyperlinkcolor" val="tx"/>
                    </a:ext>
                  </a:extLst>
                </a:hlinkClick>
              </a:rPr>
              <a:t>WebAIM Million</a:t>
            </a:r>
            <a:r>
              <a:rPr lang="en-GB" sz="2000" dirty="0">
                <a:solidFill>
                  <a:srgbClr val="434343"/>
                </a:solidFill>
                <a:latin typeface="Roboto"/>
                <a:ea typeface="Roboto"/>
                <a:cs typeface="Roboto"/>
                <a:sym typeface="Roboto"/>
              </a:rPr>
              <a:t> (February 2026)</a:t>
            </a:r>
            <a:endParaRPr sz="2000" dirty="0">
              <a:solidFill>
                <a:srgbClr val="434343"/>
              </a:solidFill>
              <a:latin typeface="Roboto"/>
              <a:ea typeface="Roboto"/>
              <a:cs typeface="Roboto"/>
              <a:sym typeface="Roboto"/>
            </a:endParaRPr>
          </a:p>
          <a:p>
            <a:pPr marL="0" lvl="0" indent="0" algn="l" rtl="0">
              <a:spcBef>
                <a:spcPts val="0"/>
              </a:spcBef>
              <a:spcAft>
                <a:spcPts val="0"/>
              </a:spcAft>
              <a:buSzPts val="1600"/>
              <a:buNone/>
            </a:pPr>
            <a:endParaRPr sz="2000" dirty="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41"/>
          <p:cNvSpPr txBox="1">
            <a:spLocks noGrp="1"/>
          </p:cNvSpPr>
          <p:nvPr>
            <p:ph type="title"/>
          </p:nvPr>
        </p:nvSpPr>
        <p:spPr>
          <a:xfrm>
            <a:off x="288000" y="288000"/>
            <a:ext cx="83571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Most errors are not that hard to fix</a:t>
            </a:r>
            <a:endParaRPr sz="3000" dirty="0">
              <a:solidFill>
                <a:srgbClr val="A60070"/>
              </a:solidFill>
              <a:latin typeface="Roboto Black"/>
              <a:ea typeface="Roboto Black"/>
              <a:cs typeface="Roboto Black"/>
              <a:sym typeface="Roboto Black"/>
            </a:endParaRPr>
          </a:p>
        </p:txBody>
      </p:sp>
      <p:sp>
        <p:nvSpPr>
          <p:cNvPr id="190" name="Google Shape;190;p41"/>
          <p:cNvSpPr txBox="1">
            <a:spLocks noGrp="1"/>
          </p:cNvSpPr>
          <p:nvPr>
            <p:ph type="body" idx="1"/>
          </p:nvPr>
        </p:nvSpPr>
        <p:spPr>
          <a:xfrm>
            <a:off x="288000" y="870857"/>
            <a:ext cx="8236200" cy="35676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84%  of the pages had low contrast text errors</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53%  have missing alternative text for images </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46% have empty links</a:t>
            </a:r>
            <a:endParaRPr sz="2200" dirty="0">
              <a:solidFill>
                <a:srgbClr val="434343"/>
              </a:solidFill>
              <a:latin typeface="Roboto"/>
              <a:ea typeface="Roboto"/>
              <a:cs typeface="Roboto"/>
              <a:sym typeface="Roboto"/>
            </a:endParaRPr>
          </a:p>
          <a:p>
            <a:pPr marL="0" lvl="0" indent="0" algn="l" rtl="0">
              <a:spcBef>
                <a:spcPts val="0"/>
              </a:spcBef>
              <a:spcAft>
                <a:spcPts val="0"/>
              </a:spcAft>
              <a:buSzPts val="1600"/>
              <a:buNone/>
            </a:pPr>
            <a:endParaRPr sz="2000" dirty="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42"/>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Simple things you can do</a:t>
            </a:r>
            <a:endParaRPr sz="3000" dirty="0">
              <a:solidFill>
                <a:srgbClr val="A60070"/>
              </a:solidFill>
              <a:latin typeface="Roboto Black"/>
              <a:ea typeface="Roboto Black"/>
              <a:cs typeface="Roboto Black"/>
              <a:sym typeface="Roboto Black"/>
            </a:endParaRPr>
          </a:p>
        </p:txBody>
      </p:sp>
      <p:sp>
        <p:nvSpPr>
          <p:cNvPr id="196" name="Google Shape;196;p42"/>
          <p:cNvSpPr txBox="1">
            <a:spLocks noGrp="1"/>
          </p:cNvSpPr>
          <p:nvPr>
            <p:ph type="body" idx="1"/>
          </p:nvPr>
        </p:nvSpPr>
        <p:spPr>
          <a:xfrm>
            <a:off x="288000" y="905691"/>
            <a:ext cx="8569200" cy="3826784"/>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check colour combinations</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give images an alt text</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same for empty links (like your social media icons in the footer)</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use plain English</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respect the headings order H1, H2, H3, H4…</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make the text of your link meaningful</a:t>
            </a:r>
            <a:endParaRPr sz="2000" dirty="0">
              <a:solidFill>
                <a:srgbClr val="43434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43"/>
          <p:cNvSpPr txBox="1">
            <a:spLocks noGrp="1"/>
          </p:cNvSpPr>
          <p:nvPr>
            <p:ph type="title"/>
          </p:nvPr>
        </p:nvSpPr>
        <p:spPr>
          <a:xfrm>
            <a:off x="288000" y="288000"/>
            <a:ext cx="83571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Fonts and layout</a:t>
            </a:r>
            <a:endParaRPr sz="3000" dirty="0">
              <a:solidFill>
                <a:srgbClr val="A60070"/>
              </a:solidFill>
              <a:latin typeface="Roboto Black"/>
              <a:ea typeface="Roboto Black"/>
              <a:cs typeface="Roboto Black"/>
              <a:sym typeface="Roboto Black"/>
            </a:endParaRPr>
          </a:p>
        </p:txBody>
      </p:sp>
      <p:sp>
        <p:nvSpPr>
          <p:cNvPr id="202" name="Google Shape;202;p43"/>
          <p:cNvSpPr txBox="1">
            <a:spLocks noGrp="1"/>
          </p:cNvSpPr>
          <p:nvPr>
            <p:ph type="body" idx="1"/>
          </p:nvPr>
        </p:nvSpPr>
        <p:spPr>
          <a:xfrm>
            <a:off x="288000" y="1149275"/>
            <a:ext cx="8236200" cy="32892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DON’T WRITE IN ALL CAPS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avoid italics and fancy fonts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align left and do not justify your text</a:t>
            </a:r>
            <a:endParaRPr sz="2000">
              <a:solidFill>
                <a:srgbClr val="434343"/>
              </a:solidFill>
              <a:latin typeface="Roboto"/>
              <a:ea typeface="Roboto"/>
              <a:cs typeface="Roboto"/>
              <a:sym typeface="Roboto"/>
            </a:endParaRPr>
          </a:p>
          <a:p>
            <a:pPr marL="0" lvl="0" indent="0" algn="l" rtl="0">
              <a:spcBef>
                <a:spcPts val="0"/>
              </a:spcBef>
              <a:spcAft>
                <a:spcPts val="0"/>
              </a:spcAft>
              <a:buSzPts val="1600"/>
              <a:buNone/>
            </a:pPr>
            <a:endParaRPr sz="20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207"/>
        <p:cNvGrpSpPr/>
        <p:nvPr/>
      </p:nvGrpSpPr>
      <p:grpSpPr>
        <a:xfrm>
          <a:off x="0" y="0"/>
          <a:ext cx="0" cy="0"/>
          <a:chOff x="0" y="0"/>
          <a:chExt cx="0" cy="0"/>
        </a:xfrm>
      </p:grpSpPr>
      <p:sp>
        <p:nvSpPr>
          <p:cNvPr id="208" name="Google Shape;208;p44"/>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accessibility</a:t>
            </a:r>
            <a:endParaRPr sz="3600">
              <a:solidFill>
                <a:schemeClr val="lt1"/>
              </a:solidFill>
            </a:endParaRPr>
          </a:p>
        </p:txBody>
      </p:sp>
      <p:sp>
        <p:nvSpPr>
          <p:cNvPr id="209" name="Google Shape;209;p44"/>
          <p:cNvSpPr txBox="1">
            <a:spLocks noGrp="1"/>
          </p:cNvSpPr>
          <p:nvPr>
            <p:ph type="body" idx="1"/>
          </p:nvPr>
        </p:nvSpPr>
        <p:spPr>
          <a:xfrm>
            <a:off x="311700" y="1072475"/>
            <a:ext cx="8520600" cy="3416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lt1"/>
              </a:buClr>
              <a:buSzPts val="2000"/>
              <a:buChar char="●"/>
            </a:pPr>
            <a:r>
              <a:rPr lang="en-GB">
                <a:solidFill>
                  <a:schemeClr val="lt1"/>
                </a:solidFill>
              </a:rPr>
              <a:t>for </a:t>
            </a:r>
            <a:r>
              <a:rPr lang="en-GB" u="sng">
                <a:solidFill>
                  <a:schemeClr val="lt1"/>
                </a:solidFill>
                <a:hlinkClick r:id="rId3">
                  <a:extLst>
                    <a:ext uri="{A12FA001-AC4F-418D-AE19-62706E023703}">
                      <ahyp:hlinkClr xmlns:ahyp="http://schemas.microsoft.com/office/drawing/2018/hyperlinkcolor" val="tx"/>
                    </a:ext>
                  </a:extLst>
                </a:hlinkClick>
              </a:rPr>
              <a:t>Alt text, this guidance by WebAIM</a:t>
            </a:r>
            <a:endParaRPr>
              <a:solidFill>
                <a:schemeClr val="lt1"/>
              </a:solidFill>
            </a:endParaRPr>
          </a:p>
          <a:p>
            <a:pPr marL="457200" lvl="0" indent="-355600" algn="l" rtl="0">
              <a:lnSpc>
                <a:spcPct val="100000"/>
              </a:lnSpc>
              <a:spcBef>
                <a:spcPts val="240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W3C Foundations Online Course</a:t>
            </a:r>
            <a:endParaRPr>
              <a:solidFill>
                <a:schemeClr val="lt1"/>
              </a:solidFill>
            </a:endParaRPr>
          </a:p>
          <a:p>
            <a:pPr marL="457200" lvl="0" indent="-355600" algn="l" rtl="0">
              <a:lnSpc>
                <a:spcPct val="100000"/>
              </a:lnSpc>
              <a:spcBef>
                <a:spcPts val="2400"/>
              </a:spcBef>
              <a:spcAft>
                <a:spcPts val="0"/>
              </a:spcAft>
              <a:buClr>
                <a:schemeClr val="lt1"/>
              </a:buClr>
              <a:buSzPts val="2000"/>
              <a:buChar char="●"/>
            </a:pPr>
            <a:r>
              <a:rPr lang="en-GB">
                <a:solidFill>
                  <a:schemeClr val="lt1"/>
                </a:solidFill>
              </a:rPr>
              <a:t>videos: </a:t>
            </a:r>
            <a:r>
              <a:rPr lang="en-GB" u="sng">
                <a:solidFill>
                  <a:schemeClr val="lt1"/>
                </a:solidFill>
                <a:hlinkClick r:id="rId5">
                  <a:extLst>
                    <a:ext uri="{A12FA001-AC4F-418D-AE19-62706E023703}">
                      <ahyp:hlinkClr xmlns:ahyp="http://schemas.microsoft.com/office/drawing/2018/hyperlinkcolor" val="tx"/>
                    </a:ext>
                  </a:extLst>
                </a:hlinkClick>
              </a:rPr>
              <a:t>Accessibility Scotland conference</a:t>
            </a:r>
            <a:r>
              <a:rPr lang="en-GB">
                <a:solidFill>
                  <a:schemeClr val="lt1"/>
                </a:solidFill>
              </a:rPr>
              <a:t> and </a:t>
            </a:r>
            <a:r>
              <a:rPr lang="en-GB" u="sng">
                <a:solidFill>
                  <a:schemeClr val="lt1"/>
                </a:solidFill>
                <a:hlinkClick r:id="rId6">
                  <a:extLst>
                    <a:ext uri="{A12FA001-AC4F-418D-AE19-62706E023703}">
                      <ahyp:hlinkClr xmlns:ahyp="http://schemas.microsoft.com/office/drawing/2018/hyperlinkcolor" val="tx"/>
                    </a:ext>
                  </a:extLst>
                </a:hlinkClick>
              </a:rPr>
              <a:t>Inclusive Design 24</a:t>
            </a:r>
            <a:r>
              <a:rPr lang="en-GB">
                <a:solidFill>
                  <a:schemeClr val="lt1"/>
                </a:solidFill>
              </a:rPr>
              <a:t> online and free</a:t>
            </a:r>
            <a:endParaRPr>
              <a:solidFill>
                <a:schemeClr val="lt1"/>
              </a:solidFill>
            </a:endParaRPr>
          </a:p>
          <a:p>
            <a:pPr marL="457200" lvl="0" indent="-355600" algn="l" rtl="0">
              <a:lnSpc>
                <a:spcPct val="100000"/>
              </a:lnSpc>
              <a:spcBef>
                <a:spcPts val="2400"/>
              </a:spcBef>
              <a:spcAft>
                <a:spcPts val="0"/>
              </a:spcAft>
              <a:buClr>
                <a:schemeClr val="lt1"/>
              </a:buClr>
              <a:buSzPts val="2000"/>
              <a:buChar char="●"/>
            </a:pPr>
            <a:r>
              <a:rPr lang="en-GB" u="sng">
                <a:solidFill>
                  <a:schemeClr val="lt1"/>
                </a:solidFill>
                <a:hlinkClick r:id="rId7">
                  <a:extLst>
                    <a:ext uri="{A12FA001-AC4F-418D-AE19-62706E023703}">
                      <ahyp:hlinkClr xmlns:ahyp="http://schemas.microsoft.com/office/drawing/2018/hyperlinkcolor" val="tx"/>
                    </a:ext>
                  </a:extLst>
                </a:hlinkClick>
              </a:rPr>
              <a:t>DWP Accessibility manual</a:t>
            </a:r>
            <a:r>
              <a:rPr lang="en-GB">
                <a:solidFill>
                  <a:schemeClr val="lt1"/>
                </a:solidFill>
              </a:rPr>
              <a:t> </a:t>
            </a:r>
            <a:endParaRPr>
              <a:solidFill>
                <a:schemeClr val="lt1"/>
              </a:solidFill>
            </a:endParaRPr>
          </a:p>
          <a:p>
            <a:pPr marL="457200" lvl="0" indent="-355600" algn="l" rtl="0">
              <a:lnSpc>
                <a:spcPct val="100000"/>
              </a:lnSpc>
              <a:spcBef>
                <a:spcPts val="2400"/>
              </a:spcBef>
              <a:spcAft>
                <a:spcPts val="0"/>
              </a:spcAft>
              <a:buClr>
                <a:schemeClr val="lt1"/>
              </a:buClr>
              <a:buSzPts val="2000"/>
              <a:buFont typeface="Roboto SemiBold"/>
              <a:buChar char="●"/>
            </a:pPr>
            <a:r>
              <a:rPr lang="en-GB" u="sng">
                <a:solidFill>
                  <a:schemeClr val="lt1"/>
                </a:solidFill>
                <a:hlinkClick r:id="rId8">
                  <a:extLst>
                    <a:ext uri="{A12FA001-AC4F-418D-AE19-62706E023703}">
                      <ahyp:hlinkClr xmlns:ahyp="http://schemas.microsoft.com/office/drawing/2018/hyperlinkcolor" val="tx"/>
                    </a:ext>
                  </a:extLst>
                </a:hlinkClick>
              </a:rPr>
              <a:t>Estimate how many people using your website might be disabled</a:t>
            </a:r>
            <a:endParaRPr>
              <a:solidFill>
                <a:schemeClr val="lt1"/>
              </a:solidFill>
              <a:latin typeface="Roboto SemiBold"/>
              <a:ea typeface="Roboto SemiBold"/>
              <a:cs typeface="Roboto SemiBold"/>
              <a:sym typeface="Roboto SemiBold"/>
            </a:endParaRPr>
          </a:p>
          <a:p>
            <a:pPr marL="0" lvl="0" indent="0" algn="l" rtl="0">
              <a:lnSpc>
                <a:spcPct val="100000"/>
              </a:lnSpc>
              <a:spcBef>
                <a:spcPts val="2400"/>
              </a:spcBef>
              <a:spcAft>
                <a:spcPts val="2400"/>
              </a:spcAft>
              <a:buClr>
                <a:schemeClr val="dk1"/>
              </a:buClr>
              <a:buSzPts val="1100"/>
              <a:buFont typeface="Arial"/>
              <a:buNone/>
            </a:pP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13"/>
        <p:cNvGrpSpPr/>
        <p:nvPr/>
      </p:nvGrpSpPr>
      <p:grpSpPr>
        <a:xfrm>
          <a:off x="0" y="0"/>
          <a:ext cx="0" cy="0"/>
          <a:chOff x="0" y="0"/>
          <a:chExt cx="0" cy="0"/>
        </a:xfrm>
      </p:grpSpPr>
      <p:sp>
        <p:nvSpPr>
          <p:cNvPr id="214" name="Google Shape;214;p45"/>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Colours</a:t>
            </a:r>
            <a:endParaRPr sz="7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46"/>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Make sure your contrast are good</a:t>
            </a:r>
            <a:endParaRPr sz="3000" dirty="0">
              <a:solidFill>
                <a:srgbClr val="A60070"/>
              </a:solidFill>
              <a:latin typeface="Roboto Black"/>
              <a:ea typeface="Roboto Black"/>
              <a:cs typeface="Roboto Black"/>
              <a:sym typeface="Roboto Black"/>
            </a:endParaRPr>
          </a:p>
        </p:txBody>
      </p:sp>
      <p:sp>
        <p:nvSpPr>
          <p:cNvPr id="220" name="Google Shape;220;p46"/>
          <p:cNvSpPr txBox="1">
            <a:spLocks noGrp="1"/>
          </p:cNvSpPr>
          <p:nvPr>
            <p:ph type="body" idx="1"/>
          </p:nvPr>
        </p:nvSpPr>
        <p:spPr>
          <a:xfrm>
            <a:off x="288000" y="1149275"/>
            <a:ext cx="8569200" cy="35832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text, button, links, icons, navigation items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hover states, visited links, error messages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check dark mode!</a:t>
            </a:r>
            <a:endParaRPr sz="2000">
              <a:solidFill>
                <a:srgbClr val="434343"/>
              </a:solidFill>
              <a:latin typeface="Roboto"/>
              <a:ea typeface="Roboto"/>
              <a:cs typeface="Roboto"/>
              <a:sym typeface="Roboto"/>
            </a:endParaRPr>
          </a:p>
          <a:p>
            <a:pPr marL="0" lvl="0" indent="0" algn="l" rtl="0">
              <a:lnSpc>
                <a:spcPct val="200000"/>
              </a:lnSpc>
              <a:spcBef>
                <a:spcPts val="0"/>
              </a:spcBef>
              <a:spcAft>
                <a:spcPts val="0"/>
              </a:spcAft>
              <a:buNone/>
            </a:pPr>
            <a:endParaRPr sz="2000">
              <a:solidFill>
                <a:srgbClr val="434343"/>
              </a:solidFill>
              <a:latin typeface="Roboto"/>
              <a:ea typeface="Roboto"/>
              <a:cs typeface="Roboto"/>
              <a:sym typeface="Roboto"/>
            </a:endParaRPr>
          </a:p>
          <a:p>
            <a:pPr marL="0" lvl="0" indent="0" algn="l" rtl="0">
              <a:lnSpc>
                <a:spcPct val="200000"/>
              </a:lnSpc>
              <a:spcBef>
                <a:spcPts val="0"/>
              </a:spcBef>
              <a:spcAft>
                <a:spcPts val="0"/>
              </a:spcAft>
              <a:buNone/>
            </a:pPr>
            <a:endParaRPr sz="2000">
              <a:highlight>
                <a:srgbClr val="FCFAF7"/>
              </a:highlight>
              <a:latin typeface="Roboto"/>
              <a:ea typeface="Roboto"/>
              <a:cs typeface="Roboto"/>
              <a:sym typeface="Roboto"/>
            </a:endParaRPr>
          </a:p>
          <a:p>
            <a:pPr marL="0" lvl="0" indent="0" algn="l" rtl="0">
              <a:lnSpc>
                <a:spcPct val="115000"/>
              </a:lnSpc>
              <a:spcBef>
                <a:spcPts val="2300"/>
              </a:spcBef>
              <a:spcAft>
                <a:spcPts val="2300"/>
              </a:spcAft>
              <a:buNone/>
            </a:pPr>
            <a:endParaRPr sz="2000" b="1">
              <a:highlight>
                <a:srgbClr val="FCFAF7"/>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B6E1BF46-DE73-E974-CF43-273D6E117E94}"/>
            </a:ext>
          </a:extLst>
        </p:cNvPr>
        <p:cNvGrpSpPr/>
        <p:nvPr/>
      </p:nvGrpSpPr>
      <p:grpSpPr>
        <a:xfrm>
          <a:off x="0" y="0"/>
          <a:ext cx="0" cy="0"/>
          <a:chOff x="0" y="0"/>
          <a:chExt cx="0" cy="0"/>
        </a:xfrm>
      </p:grpSpPr>
      <p:sp>
        <p:nvSpPr>
          <p:cNvPr id="226" name="Google Shape;226;p47">
            <a:extLst>
              <a:ext uri="{FF2B5EF4-FFF2-40B4-BE49-F238E27FC236}">
                <a16:creationId xmlns:a16="http://schemas.microsoft.com/office/drawing/2014/main" id="{9E332119-927B-1971-C33D-116AD7DC4885}"/>
              </a:ext>
            </a:extLst>
          </p:cNvPr>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Don’t rely on colour alone (1)</a:t>
            </a:r>
            <a:endParaRPr sz="3000" dirty="0">
              <a:solidFill>
                <a:srgbClr val="A60070"/>
              </a:solidFill>
              <a:latin typeface="Roboto Black"/>
              <a:ea typeface="Roboto Black"/>
              <a:cs typeface="Roboto Black"/>
              <a:sym typeface="Roboto Black"/>
            </a:endParaRPr>
          </a:p>
        </p:txBody>
      </p:sp>
      <p:pic>
        <p:nvPicPr>
          <p:cNvPr id="3" name="Picture 2" descr="3 boxes of elastic bands with a sign each, for the green ones the sign says ok with hugs, the orange box sign on says ok talking but no touching and the red box sign says I'm keeping my distance">
            <a:extLst>
              <a:ext uri="{FF2B5EF4-FFF2-40B4-BE49-F238E27FC236}">
                <a16:creationId xmlns:a16="http://schemas.microsoft.com/office/drawing/2014/main" id="{0195FC97-D4DF-D8AE-0799-A2B4F8114903}"/>
              </a:ext>
            </a:extLst>
          </p:cNvPr>
          <p:cNvPicPr>
            <a:picLocks noChangeAspect="1"/>
          </p:cNvPicPr>
          <p:nvPr/>
        </p:nvPicPr>
        <p:blipFill>
          <a:blip r:embed="rId3"/>
          <a:stretch>
            <a:fillRect/>
          </a:stretch>
        </p:blipFill>
        <p:spPr>
          <a:xfrm>
            <a:off x="396000" y="986400"/>
            <a:ext cx="5880100" cy="3924300"/>
          </a:xfrm>
          <a:prstGeom prst="rect">
            <a:avLst/>
          </a:prstGeom>
        </p:spPr>
      </p:pic>
    </p:spTree>
    <p:extLst>
      <p:ext uri="{BB962C8B-B14F-4D97-AF65-F5344CB8AC3E}">
        <p14:creationId xmlns:p14="http://schemas.microsoft.com/office/powerpoint/2010/main" val="6521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2F7802E4-AAE3-787F-B44C-A1984016FE47}"/>
            </a:ext>
          </a:extLst>
        </p:cNvPr>
        <p:cNvGrpSpPr/>
        <p:nvPr/>
      </p:nvGrpSpPr>
      <p:grpSpPr>
        <a:xfrm>
          <a:off x="0" y="0"/>
          <a:ext cx="0" cy="0"/>
          <a:chOff x="0" y="0"/>
          <a:chExt cx="0" cy="0"/>
        </a:xfrm>
      </p:grpSpPr>
      <p:sp>
        <p:nvSpPr>
          <p:cNvPr id="232" name="Google Shape;232;p48">
            <a:extLst>
              <a:ext uri="{FF2B5EF4-FFF2-40B4-BE49-F238E27FC236}">
                <a16:creationId xmlns:a16="http://schemas.microsoft.com/office/drawing/2014/main" id="{791BF27A-1A34-D79E-CE24-B1D3BA60D828}"/>
              </a:ext>
            </a:extLst>
          </p:cNvPr>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Don’t rely on colour alone (2)</a:t>
            </a:r>
            <a:endParaRPr sz="3000" dirty="0">
              <a:solidFill>
                <a:srgbClr val="A60070"/>
              </a:solidFill>
              <a:latin typeface="Roboto Black"/>
              <a:ea typeface="Roboto Black"/>
              <a:cs typeface="Roboto Black"/>
              <a:sym typeface="Roboto Black"/>
            </a:endParaRPr>
          </a:p>
        </p:txBody>
      </p:sp>
      <p:pic>
        <p:nvPicPr>
          <p:cNvPr id="3" name="Picture 2" descr="same image showing 3 boxes with elastic bands to indicate if you're ok with hugs, but using a colour blind simulation filter. The initial green (ok with hugs) looks very similar to red (I'm keeping my distance)">
            <a:extLst>
              <a:ext uri="{FF2B5EF4-FFF2-40B4-BE49-F238E27FC236}">
                <a16:creationId xmlns:a16="http://schemas.microsoft.com/office/drawing/2014/main" id="{975D53FF-EFC5-EAC4-7A05-1983D1400E60}"/>
              </a:ext>
            </a:extLst>
          </p:cNvPr>
          <p:cNvPicPr>
            <a:picLocks noChangeAspect="1"/>
          </p:cNvPicPr>
          <p:nvPr/>
        </p:nvPicPr>
        <p:blipFill>
          <a:blip r:embed="rId3"/>
          <a:stretch>
            <a:fillRect/>
          </a:stretch>
        </p:blipFill>
        <p:spPr>
          <a:xfrm>
            <a:off x="396000" y="986400"/>
            <a:ext cx="5753100" cy="3860800"/>
          </a:xfrm>
          <a:prstGeom prst="rect">
            <a:avLst/>
          </a:prstGeom>
        </p:spPr>
      </p:pic>
    </p:spTree>
    <p:extLst>
      <p:ext uri="{BB962C8B-B14F-4D97-AF65-F5344CB8AC3E}">
        <p14:creationId xmlns:p14="http://schemas.microsoft.com/office/powerpoint/2010/main" val="389852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solidFill>
                  <a:srgbClr val="A60070"/>
                </a:solidFill>
                <a:latin typeface="Roboto Black"/>
                <a:ea typeface="Roboto Black"/>
                <a:cs typeface="Roboto Black"/>
                <a:sym typeface="Roboto Black"/>
              </a:rPr>
              <a:t>What I will take you through</a:t>
            </a:r>
            <a:endParaRPr b="0">
              <a:solidFill>
                <a:srgbClr val="A60070"/>
              </a:solidFill>
              <a:latin typeface="Roboto Black"/>
              <a:ea typeface="Roboto Black"/>
              <a:cs typeface="Roboto Black"/>
              <a:sym typeface="Roboto Black"/>
            </a:endParaRPr>
          </a:p>
        </p:txBody>
      </p:sp>
      <p:sp>
        <p:nvSpPr>
          <p:cNvPr id="124" name="Google Shape;124;p31"/>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improve accessibility of your design</a:t>
            </a:r>
            <a:endParaRPr/>
          </a:p>
          <a:p>
            <a:pPr marL="457200" lvl="0" indent="-355600" algn="l" rtl="0">
              <a:lnSpc>
                <a:spcPct val="200000"/>
              </a:lnSpc>
              <a:spcBef>
                <a:spcPts val="0"/>
              </a:spcBef>
              <a:spcAft>
                <a:spcPts val="0"/>
              </a:spcAft>
              <a:buSzPts val="2000"/>
              <a:buChar char="●"/>
            </a:pPr>
            <a:r>
              <a:rPr lang="en-GB"/>
              <a:t>take digital inclusion into account</a:t>
            </a:r>
            <a:endParaRPr/>
          </a:p>
          <a:p>
            <a:pPr marL="457200" lvl="0" indent="-355600" algn="l" rtl="0">
              <a:lnSpc>
                <a:spcPct val="200000"/>
              </a:lnSpc>
              <a:spcBef>
                <a:spcPts val="0"/>
              </a:spcBef>
              <a:spcAft>
                <a:spcPts val="0"/>
              </a:spcAft>
              <a:buSzPts val="2000"/>
              <a:buChar char="●"/>
            </a:pPr>
            <a:r>
              <a:rPr lang="en-GB"/>
              <a:t>have a more inclusive practice</a:t>
            </a:r>
            <a:endParaRPr/>
          </a:p>
          <a:p>
            <a:pPr marL="457200" lvl="0" indent="-355600" algn="l" rtl="0">
              <a:lnSpc>
                <a:spcPct val="200000"/>
              </a:lnSpc>
              <a:spcBef>
                <a:spcPts val="0"/>
              </a:spcBef>
              <a:spcAft>
                <a:spcPts val="0"/>
              </a:spcAft>
              <a:buSzPts val="2000"/>
              <a:buChar char="●"/>
            </a:pPr>
            <a:r>
              <a:rPr lang="en-GB"/>
              <a:t>focus the research on some groups</a:t>
            </a:r>
            <a:endParaRPr/>
          </a:p>
          <a:p>
            <a:pPr marL="457200" lvl="0" indent="-355600" algn="l" rtl="0">
              <a:lnSpc>
                <a:spcPct val="200000"/>
              </a:lnSpc>
              <a:spcBef>
                <a:spcPts val="0"/>
              </a:spcBef>
              <a:spcAft>
                <a:spcPts val="0"/>
              </a:spcAft>
              <a:buSzPts val="2000"/>
              <a:buChar char="●"/>
            </a:pPr>
            <a:r>
              <a:rPr lang="en-GB"/>
              <a:t>key takeaways</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9"/>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Dyslexia vs low vision</a:t>
            </a:r>
            <a:endParaRPr sz="3000" dirty="0">
              <a:solidFill>
                <a:srgbClr val="A60070"/>
              </a:solidFill>
              <a:latin typeface="Roboto Black"/>
              <a:ea typeface="Roboto Black"/>
              <a:cs typeface="Roboto Black"/>
              <a:sym typeface="Roboto Black"/>
            </a:endParaRPr>
          </a:p>
        </p:txBody>
      </p:sp>
      <p:sp>
        <p:nvSpPr>
          <p:cNvPr id="239" name="Google Shape;239;p49"/>
          <p:cNvSpPr txBox="1">
            <a:spLocks noGrp="1"/>
          </p:cNvSpPr>
          <p:nvPr>
            <p:ph type="body" idx="1"/>
          </p:nvPr>
        </p:nvSpPr>
        <p:spPr>
          <a:xfrm>
            <a:off x="586400" y="1340225"/>
            <a:ext cx="3663600" cy="2217900"/>
          </a:xfrm>
          <a:prstGeom prst="rect">
            <a:avLst/>
          </a:prstGeom>
          <a:solidFill>
            <a:srgbClr val="EBE3E1"/>
          </a:solidFill>
          <a:ln>
            <a:noFill/>
          </a:ln>
        </p:spPr>
        <p:txBody>
          <a:bodyPr spcFirstLastPara="1" wrap="square" lIns="171450" tIns="171450" rIns="171450" bIns="171450" anchor="t" anchorCtr="0">
            <a:noAutofit/>
          </a:bodyPr>
          <a:lstStyle/>
          <a:p>
            <a:pPr marL="0" marR="0" lvl="0" indent="0" algn="l" rtl="0">
              <a:lnSpc>
                <a:spcPct val="200000"/>
              </a:lnSpc>
              <a:spcBef>
                <a:spcPts val="0"/>
              </a:spcBef>
              <a:spcAft>
                <a:spcPts val="0"/>
              </a:spcAft>
              <a:buClr>
                <a:srgbClr val="003B49"/>
              </a:buClr>
              <a:buSzPts val="2400"/>
              <a:buNone/>
            </a:pPr>
            <a:r>
              <a:rPr lang="en-GB" sz="2000">
                <a:solidFill>
                  <a:srgbClr val="1C4587"/>
                </a:solidFill>
                <a:latin typeface="Roboto"/>
                <a:ea typeface="Roboto"/>
                <a:cs typeface="Roboto"/>
                <a:sym typeface="Roboto"/>
              </a:rPr>
              <a:t>Light cream background and dark blue text is better for some dyslexic people</a:t>
            </a:r>
            <a:r>
              <a:rPr lang="en-GB" sz="2000">
                <a:latin typeface="Roboto"/>
                <a:ea typeface="Roboto"/>
                <a:cs typeface="Roboto"/>
                <a:sym typeface="Roboto"/>
              </a:rPr>
              <a:t>.</a:t>
            </a:r>
            <a:endParaRPr sz="2000">
              <a:latin typeface="Roboto"/>
              <a:ea typeface="Roboto"/>
              <a:cs typeface="Roboto"/>
              <a:sym typeface="Roboto"/>
            </a:endParaRPr>
          </a:p>
          <a:p>
            <a:pPr marL="0" lvl="0" indent="0" algn="l" rtl="0">
              <a:lnSpc>
                <a:spcPct val="200000"/>
              </a:lnSpc>
              <a:spcBef>
                <a:spcPts val="0"/>
              </a:spcBef>
              <a:spcAft>
                <a:spcPts val="0"/>
              </a:spcAft>
              <a:buClr>
                <a:srgbClr val="003B49"/>
              </a:buClr>
              <a:buSzPts val="2400"/>
              <a:buNone/>
            </a:pPr>
            <a:endParaRPr sz="2700">
              <a:latin typeface="Roboto"/>
              <a:ea typeface="Roboto"/>
              <a:cs typeface="Roboto"/>
              <a:sym typeface="Roboto"/>
            </a:endParaRPr>
          </a:p>
        </p:txBody>
      </p:sp>
      <p:sp>
        <p:nvSpPr>
          <p:cNvPr id="240" name="Google Shape;240;p49"/>
          <p:cNvSpPr txBox="1">
            <a:spLocks noGrp="1"/>
          </p:cNvSpPr>
          <p:nvPr>
            <p:ph type="body" idx="1"/>
          </p:nvPr>
        </p:nvSpPr>
        <p:spPr>
          <a:xfrm>
            <a:off x="4793750" y="1340221"/>
            <a:ext cx="3663600" cy="2217900"/>
          </a:xfrm>
          <a:prstGeom prst="rect">
            <a:avLst/>
          </a:prstGeom>
          <a:solidFill>
            <a:srgbClr val="F1C232"/>
          </a:solidFill>
          <a:ln w="7150" cap="flat" cmpd="sng">
            <a:solidFill>
              <a:srgbClr val="EBE3E1"/>
            </a:solidFill>
            <a:prstDash val="solid"/>
            <a:round/>
            <a:headEnd type="none" w="sm" len="sm"/>
            <a:tailEnd type="none" w="sm" len="sm"/>
          </a:ln>
        </p:spPr>
        <p:txBody>
          <a:bodyPr spcFirstLastPara="1" wrap="square" lIns="171450" tIns="171450" rIns="171450" bIns="171450" anchor="t" anchorCtr="0">
            <a:noAutofit/>
          </a:bodyPr>
          <a:lstStyle/>
          <a:p>
            <a:pPr marL="0" marR="0" lvl="0" indent="0" algn="l" rtl="0">
              <a:lnSpc>
                <a:spcPct val="200000"/>
              </a:lnSpc>
              <a:spcBef>
                <a:spcPts val="0"/>
              </a:spcBef>
              <a:spcAft>
                <a:spcPts val="0"/>
              </a:spcAft>
              <a:buClr>
                <a:srgbClr val="003B49"/>
              </a:buClr>
              <a:buSzPts val="2400"/>
              <a:buNone/>
            </a:pPr>
            <a:r>
              <a:rPr lang="en-GB" sz="2000">
                <a:solidFill>
                  <a:schemeClr val="dk1"/>
                </a:solidFill>
                <a:latin typeface="Roboto"/>
                <a:ea typeface="Roboto"/>
                <a:cs typeface="Roboto"/>
                <a:sym typeface="Roboto"/>
              </a:rPr>
              <a:t>But high contrast can be better for some people with low vision.</a:t>
            </a:r>
            <a:endParaRPr sz="2000">
              <a:solidFill>
                <a:schemeClr val="dk1"/>
              </a:solidFill>
              <a:latin typeface="Roboto"/>
              <a:ea typeface="Roboto"/>
              <a:cs typeface="Roboto"/>
              <a:sym typeface="Roboto"/>
            </a:endParaRPr>
          </a:p>
          <a:p>
            <a:pPr marL="0" lvl="0" indent="0" algn="l" rtl="0">
              <a:lnSpc>
                <a:spcPct val="200000"/>
              </a:lnSpc>
              <a:spcBef>
                <a:spcPts val="0"/>
              </a:spcBef>
              <a:spcAft>
                <a:spcPts val="0"/>
              </a:spcAft>
              <a:buClr>
                <a:srgbClr val="003B49"/>
              </a:buClr>
              <a:buSzPts val="2400"/>
              <a:buNone/>
            </a:pPr>
            <a:endParaRPr sz="20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0"/>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a:solidFill>
                  <a:srgbClr val="A60070"/>
                </a:solidFill>
                <a:latin typeface="Roboto Black"/>
                <a:ea typeface="Roboto Black"/>
                <a:cs typeface="Roboto Black"/>
                <a:sym typeface="Roboto Black"/>
              </a:rPr>
              <a:t>There is no perfect solution</a:t>
            </a:r>
            <a:endParaRPr sz="3000">
              <a:solidFill>
                <a:srgbClr val="A60070"/>
              </a:solidFill>
              <a:latin typeface="Roboto Black"/>
              <a:ea typeface="Roboto Black"/>
              <a:cs typeface="Roboto Black"/>
              <a:sym typeface="Roboto Black"/>
            </a:endParaRPr>
          </a:p>
        </p:txBody>
      </p:sp>
      <p:sp>
        <p:nvSpPr>
          <p:cNvPr id="246" name="Google Shape;246;p50"/>
          <p:cNvSpPr txBox="1">
            <a:spLocks noGrp="1"/>
          </p:cNvSpPr>
          <p:nvPr>
            <p:ph type="body" idx="1"/>
          </p:nvPr>
        </p:nvSpPr>
        <p:spPr>
          <a:xfrm>
            <a:off x="288000" y="1386675"/>
            <a:ext cx="8004600" cy="3263400"/>
          </a:xfrm>
          <a:prstGeom prst="rect">
            <a:avLst/>
          </a:prstGeom>
          <a:noFill/>
          <a:ln>
            <a:noFill/>
          </a:ln>
        </p:spPr>
        <p:txBody>
          <a:bodyPr spcFirstLastPara="1" wrap="square" lIns="34275" tIns="34275" rIns="34275" bIns="34275" anchor="t" anchorCtr="0">
            <a:normAutofit/>
          </a:bodyPr>
          <a:lstStyle/>
          <a:p>
            <a:pPr marL="0" lvl="0" indent="0" algn="l" rtl="0">
              <a:lnSpc>
                <a:spcPct val="150000"/>
              </a:lnSpc>
              <a:spcBef>
                <a:spcPts val="0"/>
              </a:spcBef>
              <a:spcAft>
                <a:spcPts val="0"/>
              </a:spcAft>
              <a:buClr>
                <a:schemeClr val="dk1"/>
              </a:buClr>
              <a:buSzPts val="1400"/>
              <a:buNone/>
            </a:pPr>
            <a:r>
              <a:rPr lang="en-GB" sz="2400">
                <a:solidFill>
                  <a:srgbClr val="434343"/>
                </a:solidFill>
                <a:latin typeface="Roboto"/>
                <a:ea typeface="Roboto"/>
                <a:cs typeface="Roboto"/>
                <a:sym typeface="Roboto"/>
              </a:rPr>
              <a:t>“User needs vary widely across people who have low vision, and one user’s needs may conflict with another user’s needs.”</a:t>
            </a:r>
            <a:endParaRPr sz="2400">
              <a:solidFill>
                <a:srgbClr val="43434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400"/>
              <a:buFont typeface="Helvetica Neue"/>
              <a:buNone/>
            </a:pPr>
            <a:endParaRPr sz="1500">
              <a:solidFill>
                <a:srgbClr val="43434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800"/>
              <a:buNone/>
            </a:pPr>
            <a:r>
              <a:rPr lang="en-GB" sz="2000" u="sng">
                <a:solidFill>
                  <a:srgbClr val="1D5C65"/>
                </a:solidFill>
                <a:latin typeface="Roboto"/>
                <a:ea typeface="Roboto"/>
                <a:cs typeface="Roboto"/>
                <a:sym typeface="Roboto"/>
                <a:hlinkClick r:id="rId3">
                  <a:extLst>
                    <a:ext uri="{A12FA001-AC4F-418D-AE19-62706E023703}">
                      <ahyp:hlinkClr xmlns:ahyp="http://schemas.microsoft.com/office/drawing/2018/hyperlinkcolor" val="tx"/>
                    </a:ext>
                  </a:extLst>
                </a:hlinkClick>
              </a:rPr>
              <a:t>Accessibility Requirements for People with Low Vision, W3C</a:t>
            </a:r>
            <a:br>
              <a:rPr lang="en-GB" sz="1500">
                <a:solidFill>
                  <a:schemeClr val="dk1"/>
                </a:solidFill>
                <a:latin typeface="Roboto"/>
                <a:ea typeface="Roboto"/>
                <a:cs typeface="Roboto"/>
                <a:sym typeface="Roboto"/>
              </a:rPr>
            </a:br>
            <a:endParaRPr sz="1500" u="sng">
              <a:solidFill>
                <a:srgbClr val="1D5C65"/>
              </a:solidFill>
              <a:latin typeface="Roboto"/>
              <a:ea typeface="Roboto"/>
              <a:cs typeface="Roboto"/>
              <a:sym typeface="Roboto"/>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800"/>
              </a:spcBef>
              <a:spcAft>
                <a:spcPts val="0"/>
              </a:spcAft>
              <a:buClr>
                <a:srgbClr val="003B49"/>
              </a:buClr>
              <a:buSzPts val="2400"/>
              <a:buNone/>
            </a:pP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250"/>
        <p:cNvGrpSpPr/>
        <p:nvPr/>
      </p:nvGrpSpPr>
      <p:grpSpPr>
        <a:xfrm>
          <a:off x="0" y="0"/>
          <a:ext cx="0" cy="0"/>
          <a:chOff x="0" y="0"/>
          <a:chExt cx="0" cy="0"/>
        </a:xfrm>
      </p:grpSpPr>
      <p:sp>
        <p:nvSpPr>
          <p:cNvPr id="251" name="Google Shape;251;p51"/>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colours</a:t>
            </a:r>
            <a:endParaRPr sz="3600">
              <a:solidFill>
                <a:schemeClr val="lt1"/>
              </a:solidFill>
            </a:endParaRPr>
          </a:p>
        </p:txBody>
      </p:sp>
      <p:sp>
        <p:nvSpPr>
          <p:cNvPr id="252" name="Google Shape;252;p51"/>
          <p:cNvSpPr txBox="1">
            <a:spLocks noGrp="1"/>
          </p:cNvSpPr>
          <p:nvPr>
            <p:ph type="body" idx="1"/>
          </p:nvPr>
        </p:nvSpPr>
        <p:spPr>
          <a:xfrm>
            <a:off x="311700" y="1072475"/>
            <a:ext cx="8520600" cy="3416400"/>
          </a:xfrm>
          <a:prstGeom prst="rect">
            <a:avLst/>
          </a:prstGeom>
        </p:spPr>
        <p:txBody>
          <a:bodyPr spcFirstLastPara="1" wrap="square" lIns="91425" tIns="91425" rIns="91425" bIns="91425" anchor="t" anchorCtr="0">
            <a:noAutofit/>
          </a:bodyPr>
          <a:lstStyle/>
          <a:p>
            <a:pPr marL="342900" lvl="0" indent="-292100" algn="l" rtl="0">
              <a:lnSpc>
                <a:spcPct val="115000"/>
              </a:lnSpc>
              <a:spcBef>
                <a:spcPts val="800"/>
              </a:spcBef>
              <a:spcAft>
                <a:spcPts val="0"/>
              </a:spcAft>
              <a:buClr>
                <a:schemeClr val="lt1"/>
              </a:buClr>
              <a:buSzPts val="2000"/>
              <a:buChar char="●"/>
            </a:pPr>
            <a:r>
              <a:rPr lang="en-GB">
                <a:solidFill>
                  <a:schemeClr val="lt1"/>
                </a:solidFill>
              </a:rPr>
              <a:t>Contrast checkers with suggestions: </a:t>
            </a:r>
            <a:r>
              <a:rPr lang="en-GB" u="sng">
                <a:solidFill>
                  <a:schemeClr val="lt1"/>
                </a:solidFill>
                <a:hlinkClick r:id="rId3">
                  <a:extLst>
                    <a:ext uri="{A12FA001-AC4F-418D-AE19-62706E023703}">
                      <ahyp:hlinkClr xmlns:ahyp="http://schemas.microsoft.com/office/drawing/2018/hyperlinkcolor" val="tx"/>
                    </a:ext>
                  </a:extLst>
                </a:hlinkClick>
              </a:rPr>
              <a:t>Accessible colours</a:t>
            </a:r>
            <a:endParaRPr/>
          </a:p>
          <a:p>
            <a:pPr marL="342900" lvl="0" indent="-292100" algn="l" rtl="0">
              <a:lnSpc>
                <a:spcPct val="115000"/>
              </a:lnSpc>
              <a:spcBef>
                <a:spcPts val="160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From a colourblind designer to the world: Please stop using red and green together</a:t>
            </a:r>
            <a:endParaRPr>
              <a:solidFill>
                <a:schemeClr val="lt1"/>
              </a:solidFill>
            </a:endParaRPr>
          </a:p>
          <a:p>
            <a:pPr marL="342900" lvl="0" indent="-292100" algn="l" rtl="0">
              <a:lnSpc>
                <a:spcPct val="115000"/>
              </a:lnSpc>
              <a:spcBef>
                <a:spcPts val="1600"/>
              </a:spcBef>
              <a:spcAft>
                <a:spcPts val="0"/>
              </a:spcAft>
              <a:buClr>
                <a:schemeClr val="lt1"/>
              </a:buClr>
              <a:buSzPts val="2000"/>
              <a:buChar char="●"/>
            </a:pPr>
            <a:r>
              <a:rPr lang="en-GB" u="sng">
                <a:solidFill>
                  <a:schemeClr val="lt1"/>
                </a:solidFill>
                <a:hlinkClick r:id="rId5">
                  <a:extLst>
                    <a:ext uri="{A12FA001-AC4F-418D-AE19-62706E023703}">
                      <ahyp:hlinkClr xmlns:ahyp="http://schemas.microsoft.com/office/drawing/2018/hyperlinkcolor" val="tx"/>
                    </a:ext>
                  </a:extLst>
                </a:hlinkClick>
              </a:rPr>
              <a:t>How to use color blind friendly palettes to make your charts accessible</a:t>
            </a:r>
            <a:endParaRPr>
              <a:solidFill>
                <a:schemeClr val="lt1"/>
              </a:solidFill>
            </a:endParaRPr>
          </a:p>
          <a:p>
            <a:pPr marL="342900" lvl="0" indent="-292100" algn="l" rtl="0">
              <a:lnSpc>
                <a:spcPct val="115000"/>
              </a:lnSpc>
              <a:spcBef>
                <a:spcPts val="1600"/>
              </a:spcBef>
              <a:spcAft>
                <a:spcPts val="0"/>
              </a:spcAft>
              <a:buClr>
                <a:schemeClr val="lt1"/>
              </a:buClr>
              <a:buSzPts val="2000"/>
              <a:buChar char="●"/>
            </a:pPr>
            <a:r>
              <a:rPr lang="en-GB" u="sng">
                <a:solidFill>
                  <a:schemeClr val="lt1"/>
                </a:solidFill>
                <a:hlinkClick r:id="rId6">
                  <a:extLst>
                    <a:ext uri="{A12FA001-AC4F-418D-AE19-62706E023703}">
                      <ahyp:hlinkClr xmlns:ahyp="http://schemas.microsoft.com/office/drawing/2018/hyperlinkcolor" val="tx"/>
                    </a:ext>
                  </a:extLst>
                </a:hlinkClick>
              </a:rPr>
              <a:t>Supporting users who change colours on </a:t>
            </a:r>
            <a:r>
              <a:rPr lang="en-GB" u="sng">
                <a:solidFill>
                  <a:schemeClr val="lt1"/>
                </a:solidFill>
                <a:hlinkClick r:id="rId7">
                  <a:extLst>
                    <a:ext uri="{A12FA001-AC4F-418D-AE19-62706E023703}">
                      <ahyp:hlinkClr xmlns:ahyp="http://schemas.microsoft.com/office/drawing/2018/hyperlinkcolor" val="tx"/>
                    </a:ext>
                  </a:extLst>
                </a:hlinkClick>
              </a:rPr>
              <a:t>GOV.UK</a:t>
            </a:r>
            <a:r>
              <a:rPr lang="en-GB"/>
              <a:t> </a:t>
            </a:r>
            <a:r>
              <a:rPr lang="en-GB">
                <a:solidFill>
                  <a:schemeClr val="lt1"/>
                </a:solidFill>
              </a:rPr>
              <a:t>and a </a:t>
            </a:r>
            <a:r>
              <a:rPr lang="en-GB" u="sng">
                <a:solidFill>
                  <a:schemeClr val="lt1"/>
                </a:solidFill>
                <a:hlinkClick r:id="rId8">
                  <a:extLst>
                    <a:ext uri="{A12FA001-AC4F-418D-AE19-62706E023703}">
                      <ahyp:hlinkClr xmlns:ahyp="http://schemas.microsoft.com/office/drawing/2018/hyperlinkcolor" val="tx"/>
                    </a:ext>
                  </a:extLst>
                </a:hlinkClick>
              </a:rPr>
              <a:t>presentation by Oliver Byford (Google slides)</a:t>
            </a:r>
            <a:endParaRPr>
              <a:solidFill>
                <a:schemeClr val="lt1"/>
              </a:solidFill>
            </a:endParaRPr>
          </a:p>
          <a:p>
            <a:pPr marL="0" lvl="0" indent="0" algn="l" rtl="0">
              <a:spcBef>
                <a:spcPts val="1600"/>
              </a:spcBef>
              <a:spcAft>
                <a:spcPts val="1000"/>
              </a:spcAft>
              <a:buClr>
                <a:schemeClr val="dk1"/>
              </a:buClr>
              <a:buSzPts val="1100"/>
              <a:buFont typeface="Arial"/>
              <a:buNone/>
            </a:pP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56"/>
        <p:cNvGrpSpPr/>
        <p:nvPr/>
      </p:nvGrpSpPr>
      <p:grpSpPr>
        <a:xfrm>
          <a:off x="0" y="0"/>
          <a:ext cx="0" cy="0"/>
          <a:chOff x="0" y="0"/>
          <a:chExt cx="0" cy="0"/>
        </a:xfrm>
      </p:grpSpPr>
      <p:sp>
        <p:nvSpPr>
          <p:cNvPr id="257" name="Google Shape;257;p52"/>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Simple tests to do</a:t>
            </a:r>
            <a:endParaRPr sz="72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53"/>
          <p:cNvSpPr txBox="1">
            <a:spLocks noGrp="1"/>
          </p:cNvSpPr>
          <p:nvPr>
            <p:ph type="title"/>
          </p:nvPr>
        </p:nvSpPr>
        <p:spPr>
          <a:xfrm>
            <a:off x="288000" y="288000"/>
            <a:ext cx="8229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People might use your website in a way you didn’t expect</a:t>
            </a:r>
            <a:endParaRPr sz="3000" dirty="0">
              <a:solidFill>
                <a:srgbClr val="A60070"/>
              </a:solidFill>
              <a:latin typeface="Roboto Black"/>
              <a:ea typeface="Roboto Black"/>
              <a:cs typeface="Roboto Black"/>
              <a:sym typeface="Roboto Black"/>
            </a:endParaRPr>
          </a:p>
        </p:txBody>
      </p:sp>
      <p:sp>
        <p:nvSpPr>
          <p:cNvPr id="263" name="Google Shape;263;p53"/>
          <p:cNvSpPr txBox="1">
            <a:spLocks noGrp="1"/>
          </p:cNvSpPr>
          <p:nvPr>
            <p:ph type="body" idx="1"/>
          </p:nvPr>
        </p:nvSpPr>
        <p:spPr>
          <a:xfrm>
            <a:off x="288000" y="1694125"/>
            <a:ext cx="7465800" cy="23595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 dyslexic person might use a screen reader</a:t>
            </a:r>
            <a:endParaRPr sz="2000">
              <a:solidFill>
                <a:srgbClr val="434343"/>
              </a:solidFill>
              <a:latin typeface="Roboto"/>
              <a:ea typeface="Roboto"/>
              <a:cs typeface="Roboto"/>
              <a:sym typeface="Roboto"/>
            </a:endParaRPr>
          </a:p>
          <a:p>
            <a:pPr marL="457200" lvl="0" indent="-355600" algn="l" rtl="0">
              <a:lnSpc>
                <a:spcPct val="200000"/>
              </a:lnSpc>
              <a:spcBef>
                <a:spcPts val="7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Someone might be using a switch or their voice to interact</a:t>
            </a:r>
            <a:endParaRPr sz="2000">
              <a:solidFill>
                <a:srgbClr val="434343"/>
              </a:solidFill>
              <a:latin typeface="Roboto"/>
              <a:ea typeface="Roboto"/>
              <a:cs typeface="Roboto"/>
              <a:sym typeface="Roboto"/>
            </a:endParaRPr>
          </a:p>
          <a:p>
            <a:pPr marL="457200" lvl="0" indent="-355600" algn="l" rtl="0">
              <a:lnSpc>
                <a:spcPct val="200000"/>
              </a:lnSpc>
              <a:spcBef>
                <a:spcPts val="7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 person might be zooming or use a large mouse pointer</a:t>
            </a:r>
            <a:endParaRPr sz="2000">
              <a:solidFill>
                <a:srgbClr val="434343"/>
              </a:solidFill>
              <a:highlight>
                <a:srgbClr val="FCFAF7"/>
              </a:highlight>
              <a:latin typeface="Roboto"/>
              <a:ea typeface="Roboto"/>
              <a:cs typeface="Roboto"/>
              <a:sym typeface="Roboto"/>
            </a:endParaRPr>
          </a:p>
          <a:p>
            <a:pPr marL="0" lvl="0" indent="0" algn="l" rtl="0">
              <a:lnSpc>
                <a:spcPct val="115000"/>
              </a:lnSpc>
              <a:spcBef>
                <a:spcPts val="0"/>
              </a:spcBef>
              <a:spcAft>
                <a:spcPts val="2300"/>
              </a:spcAft>
              <a:buNone/>
            </a:pPr>
            <a:endParaRPr sz="2000" b="1">
              <a:highlight>
                <a:srgbClr val="FCFAF7"/>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6D949C1A-991E-6915-A86F-8B512C3FF4C4}"/>
            </a:ext>
          </a:extLst>
        </p:cNvPr>
        <p:cNvGrpSpPr/>
        <p:nvPr/>
      </p:nvGrpSpPr>
      <p:grpSpPr>
        <a:xfrm>
          <a:off x="0" y="0"/>
          <a:ext cx="0" cy="0"/>
          <a:chOff x="0" y="0"/>
          <a:chExt cx="0" cy="0"/>
        </a:xfrm>
      </p:grpSpPr>
      <p:sp>
        <p:nvSpPr>
          <p:cNvPr id="269" name="Google Shape;269;p54">
            <a:extLst>
              <a:ext uri="{FF2B5EF4-FFF2-40B4-BE49-F238E27FC236}">
                <a16:creationId xmlns:a16="http://schemas.microsoft.com/office/drawing/2014/main" id="{9BDC2E1E-A56C-1905-351D-6E766A5BF1D7}"/>
              </a:ext>
            </a:extLst>
          </p:cNvPr>
          <p:cNvSpPr txBox="1">
            <a:spLocks noGrp="1"/>
          </p:cNvSpPr>
          <p:nvPr>
            <p:ph type="title"/>
          </p:nvPr>
        </p:nvSpPr>
        <p:spPr>
          <a:xfrm>
            <a:off x="465850" y="105275"/>
            <a:ext cx="4797900" cy="579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2700" dirty="0">
                <a:solidFill>
                  <a:srgbClr val="A60070"/>
                </a:solidFill>
                <a:latin typeface="Roboto Black"/>
                <a:ea typeface="Roboto Black"/>
                <a:cs typeface="Roboto Black"/>
                <a:sym typeface="Roboto Black"/>
              </a:rPr>
              <a:t>Examples of assistive tech</a:t>
            </a:r>
            <a:endParaRPr sz="2700" dirty="0">
              <a:solidFill>
                <a:srgbClr val="A60070"/>
              </a:solidFill>
              <a:latin typeface="Roboto Black"/>
              <a:ea typeface="Roboto Black"/>
              <a:cs typeface="Roboto Black"/>
              <a:sym typeface="Roboto Black"/>
            </a:endParaRPr>
          </a:p>
        </p:txBody>
      </p:sp>
      <p:pic>
        <p:nvPicPr>
          <p:cNvPr id="271" name="Google Shape;271;p54" descr="a woman using a mouth stick to interact with a vertical keyboard">
            <a:extLst>
              <a:ext uri="{FF2B5EF4-FFF2-40B4-BE49-F238E27FC236}">
                <a16:creationId xmlns:a16="http://schemas.microsoft.com/office/drawing/2014/main" id="{CCD11CE6-2B82-BD46-2729-E549049799AE}"/>
              </a:ext>
            </a:extLst>
          </p:cNvPr>
          <p:cNvPicPr preferRelativeResize="0"/>
          <p:nvPr/>
        </p:nvPicPr>
        <p:blipFill rotWithShape="1">
          <a:blip r:embed="rId3">
            <a:alphaModFix/>
          </a:blip>
          <a:srcRect/>
          <a:stretch/>
        </p:blipFill>
        <p:spPr>
          <a:xfrm>
            <a:off x="5472014" y="287334"/>
            <a:ext cx="3181368" cy="2120914"/>
          </a:xfrm>
          <a:prstGeom prst="rect">
            <a:avLst/>
          </a:prstGeom>
          <a:noFill/>
          <a:ln>
            <a:noFill/>
          </a:ln>
        </p:spPr>
      </p:pic>
      <p:pic>
        <p:nvPicPr>
          <p:cNvPr id="272" name="Google Shape;272;p54" descr="keyboard with some braille output line  below the normal keys">
            <a:extLst>
              <a:ext uri="{FF2B5EF4-FFF2-40B4-BE49-F238E27FC236}">
                <a16:creationId xmlns:a16="http://schemas.microsoft.com/office/drawing/2014/main" id="{58C1C118-86AB-055C-F78F-058B89FA81B1}"/>
              </a:ext>
            </a:extLst>
          </p:cNvPr>
          <p:cNvPicPr preferRelativeResize="0"/>
          <p:nvPr/>
        </p:nvPicPr>
        <p:blipFill rotWithShape="1">
          <a:blip r:embed="rId4">
            <a:alphaModFix/>
          </a:blip>
          <a:srcRect/>
          <a:stretch/>
        </p:blipFill>
        <p:spPr>
          <a:xfrm>
            <a:off x="3186626" y="3567095"/>
            <a:ext cx="1970482" cy="1313655"/>
          </a:xfrm>
          <a:prstGeom prst="rect">
            <a:avLst/>
          </a:prstGeom>
          <a:noFill/>
          <a:ln>
            <a:noFill/>
          </a:ln>
        </p:spPr>
      </p:pic>
      <p:pic>
        <p:nvPicPr>
          <p:cNvPr id="3" name="Picture 2" descr="one person in a wheelchair using a special keyboard with big keys with one hand while another person is showing the result on screen, the cursor is a big red arrow">
            <a:extLst>
              <a:ext uri="{FF2B5EF4-FFF2-40B4-BE49-F238E27FC236}">
                <a16:creationId xmlns:a16="http://schemas.microsoft.com/office/drawing/2014/main" id="{B7C9C3C0-9CC9-0561-051A-11242AEEEB9A}"/>
              </a:ext>
            </a:extLst>
          </p:cNvPr>
          <p:cNvPicPr>
            <a:picLocks noChangeAspect="1"/>
          </p:cNvPicPr>
          <p:nvPr/>
        </p:nvPicPr>
        <p:blipFill>
          <a:blip r:embed="rId5"/>
          <a:stretch>
            <a:fillRect/>
          </a:stretch>
        </p:blipFill>
        <p:spPr>
          <a:xfrm>
            <a:off x="464400" y="720000"/>
            <a:ext cx="4724400" cy="2552700"/>
          </a:xfrm>
          <a:prstGeom prst="rect">
            <a:avLst/>
          </a:prstGeom>
        </p:spPr>
      </p:pic>
      <p:pic>
        <p:nvPicPr>
          <p:cNvPr id="5" name="Picture 4" descr="keyboard with bright yellow keys and big characters on them, with a sign saying this computer is reserved for people with low vision">
            <a:extLst>
              <a:ext uri="{FF2B5EF4-FFF2-40B4-BE49-F238E27FC236}">
                <a16:creationId xmlns:a16="http://schemas.microsoft.com/office/drawing/2014/main" id="{2C126B38-0FD0-E68C-A638-564AEA004402}"/>
              </a:ext>
            </a:extLst>
          </p:cNvPr>
          <p:cNvPicPr>
            <a:picLocks noChangeAspect="1"/>
          </p:cNvPicPr>
          <p:nvPr/>
        </p:nvPicPr>
        <p:blipFill>
          <a:blip r:embed="rId6"/>
          <a:stretch>
            <a:fillRect/>
          </a:stretch>
        </p:blipFill>
        <p:spPr>
          <a:xfrm>
            <a:off x="464400" y="3556800"/>
            <a:ext cx="2146300" cy="1333500"/>
          </a:xfrm>
          <a:prstGeom prst="rect">
            <a:avLst/>
          </a:prstGeom>
        </p:spPr>
      </p:pic>
      <p:pic>
        <p:nvPicPr>
          <p:cNvPr id="7" name="Picture 6" descr="a man holding a switch">
            <a:extLst>
              <a:ext uri="{FF2B5EF4-FFF2-40B4-BE49-F238E27FC236}">
                <a16:creationId xmlns:a16="http://schemas.microsoft.com/office/drawing/2014/main" id="{432BA08A-B603-4B70-549C-AFE30E476755}"/>
              </a:ext>
            </a:extLst>
          </p:cNvPr>
          <p:cNvPicPr>
            <a:picLocks noChangeAspect="1"/>
          </p:cNvPicPr>
          <p:nvPr/>
        </p:nvPicPr>
        <p:blipFill>
          <a:blip r:embed="rId7"/>
          <a:stretch>
            <a:fillRect/>
          </a:stretch>
        </p:blipFill>
        <p:spPr>
          <a:xfrm>
            <a:off x="5472000" y="2631600"/>
            <a:ext cx="3187700" cy="2387600"/>
          </a:xfrm>
          <a:prstGeom prst="rect">
            <a:avLst/>
          </a:prstGeom>
        </p:spPr>
      </p:pic>
    </p:spTree>
    <p:extLst>
      <p:ext uri="{BB962C8B-B14F-4D97-AF65-F5344CB8AC3E}">
        <p14:creationId xmlns:p14="http://schemas.microsoft.com/office/powerpoint/2010/main" val="412732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a:extLst>
            <a:ext uri="{FF2B5EF4-FFF2-40B4-BE49-F238E27FC236}">
              <a16:creationId xmlns:a16="http://schemas.microsoft.com/office/drawing/2014/main" id="{24C4C1F0-D489-6A70-897B-30DA9DAA5306}"/>
            </a:ext>
          </a:extLst>
        </p:cNvPr>
        <p:cNvGrpSpPr/>
        <p:nvPr/>
      </p:nvGrpSpPr>
      <p:grpSpPr>
        <a:xfrm>
          <a:off x="0" y="0"/>
          <a:ext cx="0" cy="0"/>
          <a:chOff x="0" y="0"/>
          <a:chExt cx="0" cy="0"/>
        </a:xfrm>
      </p:grpSpPr>
      <p:sp>
        <p:nvSpPr>
          <p:cNvPr id="280" name="Google Shape;280;p55">
            <a:extLst>
              <a:ext uri="{FF2B5EF4-FFF2-40B4-BE49-F238E27FC236}">
                <a16:creationId xmlns:a16="http://schemas.microsoft.com/office/drawing/2014/main" id="{5E18E325-20B3-58F6-A2EB-977807F014D6}"/>
              </a:ext>
            </a:extLst>
          </p:cNvPr>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2 simple tests you should do</a:t>
            </a:r>
            <a:endParaRPr sz="3000" dirty="0">
              <a:solidFill>
                <a:srgbClr val="A60070"/>
              </a:solidFill>
              <a:latin typeface="Roboto Black"/>
              <a:ea typeface="Roboto Black"/>
              <a:cs typeface="Roboto Black"/>
              <a:sym typeface="Roboto Black"/>
            </a:endParaRPr>
          </a:p>
        </p:txBody>
      </p:sp>
      <p:sp>
        <p:nvSpPr>
          <p:cNvPr id="279" name="Google Shape;279;p55">
            <a:extLst>
              <a:ext uri="{FF2B5EF4-FFF2-40B4-BE49-F238E27FC236}">
                <a16:creationId xmlns:a16="http://schemas.microsoft.com/office/drawing/2014/main" id="{B7C5B4A9-206F-334B-67CF-E7942E6091F8}"/>
              </a:ext>
            </a:extLst>
          </p:cNvPr>
          <p:cNvSpPr txBox="1">
            <a:spLocks noGrp="1"/>
          </p:cNvSpPr>
          <p:nvPr>
            <p:ph type="body" idx="1"/>
          </p:nvPr>
        </p:nvSpPr>
        <p:spPr>
          <a:xfrm>
            <a:off x="288000" y="933428"/>
            <a:ext cx="4407000" cy="2159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600" b="1" dirty="0">
                <a:solidFill>
                  <a:srgbClr val="434343"/>
                </a:solidFill>
                <a:highlight>
                  <a:srgbClr val="FCFAF7"/>
                </a:highlight>
                <a:latin typeface="Roboto"/>
                <a:ea typeface="Roboto"/>
                <a:cs typeface="Roboto"/>
                <a:sym typeface="Roboto"/>
              </a:rPr>
              <a:t>Keyboard only navigation</a:t>
            </a:r>
            <a:endParaRPr sz="2000" dirty="0">
              <a:solidFill>
                <a:srgbClr val="434343"/>
              </a:solidFill>
              <a:highlight>
                <a:srgbClr val="FCFAF7"/>
              </a:highlight>
              <a:latin typeface="Roboto"/>
              <a:ea typeface="Roboto"/>
              <a:cs typeface="Roboto"/>
              <a:sym typeface="Roboto"/>
            </a:endParaRPr>
          </a:p>
          <a:p>
            <a:pPr marL="457200" lvl="0" indent="-355600" algn="l" rtl="0">
              <a:lnSpc>
                <a:spcPct val="150000"/>
              </a:lnSpc>
              <a:spcBef>
                <a:spcPts val="0"/>
              </a:spcBef>
              <a:spcAft>
                <a:spcPts val="0"/>
              </a:spcAft>
              <a:buClr>
                <a:srgbClr val="434343"/>
              </a:buClr>
              <a:buSzPts val="2000"/>
              <a:buFont typeface="Roboto"/>
              <a:buChar char="●"/>
            </a:pPr>
            <a:r>
              <a:rPr lang="en-GB" sz="2000" dirty="0">
                <a:solidFill>
                  <a:srgbClr val="434343"/>
                </a:solidFill>
                <a:highlight>
                  <a:srgbClr val="FCFAF7"/>
                </a:highlight>
                <a:latin typeface="Roboto"/>
                <a:ea typeface="Roboto"/>
                <a:cs typeface="Roboto"/>
                <a:sym typeface="Roboto"/>
              </a:rPr>
              <a:t>Use the Tab key to move forward </a:t>
            </a:r>
            <a:endParaRPr sz="1100" dirty="0">
              <a:solidFill>
                <a:srgbClr val="434343"/>
              </a:solidFill>
              <a:highlight>
                <a:srgbClr val="FCFAF7"/>
              </a:highlight>
              <a:latin typeface="Roboto"/>
              <a:ea typeface="Roboto"/>
              <a:cs typeface="Roboto"/>
              <a:sym typeface="Roboto"/>
            </a:endParaRPr>
          </a:p>
          <a:p>
            <a:pPr marL="457200" lvl="0" indent="-355600" algn="l" rtl="0">
              <a:lnSpc>
                <a:spcPct val="150000"/>
              </a:lnSpc>
              <a:spcBef>
                <a:spcPts val="0"/>
              </a:spcBef>
              <a:spcAft>
                <a:spcPts val="0"/>
              </a:spcAft>
              <a:buClr>
                <a:srgbClr val="434343"/>
              </a:buClr>
              <a:buSzPts val="2000"/>
              <a:buFont typeface="Roboto"/>
              <a:buChar char="●"/>
            </a:pPr>
            <a:r>
              <a:rPr lang="en-GB" sz="2000" dirty="0">
                <a:solidFill>
                  <a:srgbClr val="434343"/>
                </a:solidFill>
                <a:highlight>
                  <a:srgbClr val="FCFAF7"/>
                </a:highlight>
                <a:latin typeface="Roboto"/>
                <a:ea typeface="Roboto"/>
                <a:cs typeface="Roboto"/>
                <a:sym typeface="Roboto"/>
              </a:rPr>
              <a:t>Shift + tab key to move back</a:t>
            </a:r>
            <a:endParaRPr sz="2000" dirty="0">
              <a:solidFill>
                <a:srgbClr val="434343"/>
              </a:solidFill>
              <a:highlight>
                <a:srgbClr val="FCFAF7"/>
              </a:highlight>
              <a:latin typeface="Roboto"/>
              <a:ea typeface="Roboto"/>
              <a:cs typeface="Roboto"/>
              <a:sym typeface="Roboto"/>
            </a:endParaRPr>
          </a:p>
          <a:p>
            <a:pPr marL="0" lvl="0" indent="0" algn="l" rtl="0">
              <a:lnSpc>
                <a:spcPct val="200000"/>
              </a:lnSpc>
              <a:spcBef>
                <a:spcPts val="0"/>
              </a:spcBef>
              <a:spcAft>
                <a:spcPts val="0"/>
              </a:spcAft>
              <a:buNone/>
            </a:pPr>
            <a:endParaRPr sz="2000" dirty="0">
              <a:solidFill>
                <a:srgbClr val="393939"/>
              </a:solidFill>
              <a:highlight>
                <a:srgbClr val="FCFAF7"/>
              </a:highlight>
              <a:latin typeface="Roboto"/>
              <a:ea typeface="Roboto"/>
              <a:cs typeface="Roboto"/>
              <a:sym typeface="Roboto"/>
            </a:endParaRPr>
          </a:p>
          <a:p>
            <a:pPr marL="0" lvl="0" indent="0" algn="l" rtl="0">
              <a:lnSpc>
                <a:spcPct val="115000"/>
              </a:lnSpc>
              <a:spcBef>
                <a:spcPts val="2300"/>
              </a:spcBef>
              <a:spcAft>
                <a:spcPts val="2300"/>
              </a:spcAft>
              <a:buNone/>
            </a:pPr>
            <a:endParaRPr sz="2000" b="1" dirty="0">
              <a:solidFill>
                <a:srgbClr val="393939"/>
              </a:solidFill>
              <a:highlight>
                <a:srgbClr val="FCFAF7"/>
              </a:highlight>
              <a:latin typeface="Roboto"/>
              <a:ea typeface="Roboto"/>
              <a:cs typeface="Roboto"/>
              <a:sym typeface="Roboto"/>
            </a:endParaRPr>
          </a:p>
        </p:txBody>
      </p:sp>
      <p:pic>
        <p:nvPicPr>
          <p:cNvPr id="281" name="Google Shape;281;p55" descr="shift and tab keys">
            <a:extLst>
              <a:ext uri="{FF2B5EF4-FFF2-40B4-BE49-F238E27FC236}">
                <a16:creationId xmlns:a16="http://schemas.microsoft.com/office/drawing/2014/main" id="{C51B5FCB-6A0C-3278-3022-66333CEFFA3A}"/>
              </a:ext>
            </a:extLst>
          </p:cNvPr>
          <p:cNvPicPr preferRelativeResize="0"/>
          <p:nvPr/>
        </p:nvPicPr>
        <p:blipFill rotWithShape="1">
          <a:blip r:embed="rId3">
            <a:alphaModFix/>
          </a:blip>
          <a:srcRect/>
          <a:stretch/>
        </p:blipFill>
        <p:spPr>
          <a:xfrm>
            <a:off x="517316" y="2837472"/>
            <a:ext cx="1648942" cy="1521656"/>
          </a:xfrm>
          <a:prstGeom prst="rect">
            <a:avLst/>
          </a:prstGeom>
          <a:noFill/>
          <a:ln>
            <a:noFill/>
          </a:ln>
        </p:spPr>
      </p:pic>
      <p:sp>
        <p:nvSpPr>
          <p:cNvPr id="282" name="Google Shape;282;p55">
            <a:extLst>
              <a:ext uri="{FF2B5EF4-FFF2-40B4-BE49-F238E27FC236}">
                <a16:creationId xmlns:a16="http://schemas.microsoft.com/office/drawing/2014/main" id="{9DDD757F-6E56-3A10-1C48-260E4182B42F}"/>
              </a:ext>
            </a:extLst>
          </p:cNvPr>
          <p:cNvSpPr txBox="1">
            <a:spLocks noGrp="1"/>
          </p:cNvSpPr>
          <p:nvPr>
            <p:ph type="body" idx="1"/>
          </p:nvPr>
        </p:nvSpPr>
        <p:spPr>
          <a:xfrm>
            <a:off x="5169184" y="933428"/>
            <a:ext cx="3457500" cy="2159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700" b="1" dirty="0">
                <a:solidFill>
                  <a:srgbClr val="434343"/>
                </a:solidFill>
                <a:highlight>
                  <a:srgbClr val="FCFAF7"/>
                </a:highlight>
                <a:latin typeface="Roboto"/>
                <a:ea typeface="Roboto"/>
                <a:cs typeface="Roboto"/>
                <a:sym typeface="Roboto"/>
              </a:rPr>
              <a:t>Zoom at 400%</a:t>
            </a:r>
            <a:endParaRPr sz="2100" dirty="0">
              <a:solidFill>
                <a:srgbClr val="434343"/>
              </a:solidFill>
              <a:highlight>
                <a:srgbClr val="FCFAF7"/>
              </a:highlight>
              <a:latin typeface="Roboto"/>
              <a:ea typeface="Roboto"/>
              <a:cs typeface="Roboto"/>
              <a:sym typeface="Roboto"/>
            </a:endParaRPr>
          </a:p>
          <a:p>
            <a:pPr marL="457200" lvl="0" indent="-355600" algn="l" rtl="0">
              <a:lnSpc>
                <a:spcPct val="150000"/>
              </a:lnSpc>
              <a:spcBef>
                <a:spcPts val="0"/>
              </a:spcBef>
              <a:spcAft>
                <a:spcPts val="0"/>
              </a:spcAft>
              <a:buClr>
                <a:srgbClr val="434343"/>
              </a:buClr>
              <a:buSzPts val="2000"/>
              <a:buFont typeface="Roboto"/>
              <a:buChar char="●"/>
            </a:pPr>
            <a:r>
              <a:rPr lang="en-GB" sz="2000" dirty="0">
                <a:solidFill>
                  <a:srgbClr val="434343"/>
                </a:solidFill>
                <a:highlight>
                  <a:srgbClr val="FCFAF7"/>
                </a:highlight>
                <a:latin typeface="Roboto"/>
                <a:ea typeface="Roboto"/>
                <a:cs typeface="Roboto"/>
                <a:sym typeface="Roboto"/>
              </a:rPr>
              <a:t>Use the Ctrl and + keys</a:t>
            </a:r>
            <a:endParaRPr sz="2000" dirty="0">
              <a:solidFill>
                <a:srgbClr val="434343"/>
              </a:solidFill>
              <a:highlight>
                <a:srgbClr val="FCFAF7"/>
              </a:highlight>
              <a:latin typeface="Roboto"/>
              <a:ea typeface="Roboto"/>
              <a:cs typeface="Roboto"/>
              <a:sym typeface="Roboto"/>
            </a:endParaRPr>
          </a:p>
          <a:p>
            <a:pPr marL="0" lvl="0" indent="0" algn="l" rtl="0">
              <a:lnSpc>
                <a:spcPct val="200000"/>
              </a:lnSpc>
              <a:spcBef>
                <a:spcPts val="0"/>
              </a:spcBef>
              <a:spcAft>
                <a:spcPts val="0"/>
              </a:spcAft>
              <a:buNone/>
            </a:pPr>
            <a:endParaRPr sz="2000" dirty="0">
              <a:solidFill>
                <a:srgbClr val="393939"/>
              </a:solidFill>
              <a:highlight>
                <a:srgbClr val="FCFAF7"/>
              </a:highlight>
              <a:latin typeface="Roboto"/>
              <a:ea typeface="Roboto"/>
              <a:cs typeface="Roboto"/>
              <a:sym typeface="Roboto"/>
            </a:endParaRPr>
          </a:p>
          <a:p>
            <a:pPr marL="0" lvl="0" indent="0" algn="l" rtl="0">
              <a:lnSpc>
                <a:spcPct val="115000"/>
              </a:lnSpc>
              <a:spcBef>
                <a:spcPts val="2300"/>
              </a:spcBef>
              <a:spcAft>
                <a:spcPts val="2300"/>
              </a:spcAft>
              <a:buNone/>
            </a:pPr>
            <a:endParaRPr sz="2000" b="1" dirty="0">
              <a:solidFill>
                <a:srgbClr val="393939"/>
              </a:solidFill>
              <a:highlight>
                <a:srgbClr val="FCFAF7"/>
              </a:highlight>
              <a:latin typeface="Roboto"/>
              <a:ea typeface="Roboto"/>
              <a:cs typeface="Roboto"/>
              <a:sym typeface="Roboto"/>
            </a:endParaRPr>
          </a:p>
        </p:txBody>
      </p:sp>
      <p:pic>
        <p:nvPicPr>
          <p:cNvPr id="3" name="Picture 2" descr="substack screen with one quarter of the  screen at the top showing a search box, a sign in button and a Get the app button. One Quarter of the screen at the bottom us showing 3 icons, one is for comments, one seem to be for the home page and not sure of the last one. In between you can read about 5 lines of text from a publication">
            <a:extLst>
              <a:ext uri="{FF2B5EF4-FFF2-40B4-BE49-F238E27FC236}">
                <a16:creationId xmlns:a16="http://schemas.microsoft.com/office/drawing/2014/main" id="{556FEA48-D272-DE92-8621-5F4DCFD55009}"/>
              </a:ext>
            </a:extLst>
          </p:cNvPr>
          <p:cNvPicPr>
            <a:picLocks noChangeAspect="1"/>
          </p:cNvPicPr>
          <p:nvPr/>
        </p:nvPicPr>
        <p:blipFill>
          <a:blip r:embed="rId4"/>
          <a:stretch>
            <a:fillRect/>
          </a:stretch>
        </p:blipFill>
        <p:spPr>
          <a:xfrm>
            <a:off x="5169600" y="2437200"/>
            <a:ext cx="3632200" cy="2159000"/>
          </a:xfrm>
          <a:prstGeom prst="rect">
            <a:avLst/>
          </a:prstGeom>
        </p:spPr>
      </p:pic>
    </p:spTree>
    <p:extLst>
      <p:ext uri="{BB962C8B-B14F-4D97-AF65-F5344CB8AC3E}">
        <p14:creationId xmlns:p14="http://schemas.microsoft.com/office/powerpoint/2010/main" val="183223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287"/>
        <p:cNvGrpSpPr/>
        <p:nvPr/>
      </p:nvGrpSpPr>
      <p:grpSpPr>
        <a:xfrm>
          <a:off x="0" y="0"/>
          <a:ext cx="0" cy="0"/>
          <a:chOff x="0" y="0"/>
          <a:chExt cx="0" cy="0"/>
        </a:xfrm>
      </p:grpSpPr>
      <p:sp>
        <p:nvSpPr>
          <p:cNvPr id="288" name="Google Shape;288;p56"/>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assistive technologies</a:t>
            </a:r>
            <a:endParaRPr sz="3600">
              <a:solidFill>
                <a:schemeClr val="lt1"/>
              </a:solidFill>
            </a:endParaRPr>
          </a:p>
        </p:txBody>
      </p:sp>
      <p:sp>
        <p:nvSpPr>
          <p:cNvPr id="289" name="Google Shape;289;p56"/>
          <p:cNvSpPr txBox="1">
            <a:spLocks noGrp="1"/>
          </p:cNvSpPr>
          <p:nvPr>
            <p:ph type="body" idx="1"/>
          </p:nvPr>
        </p:nvSpPr>
        <p:spPr>
          <a:xfrm>
            <a:off x="311700" y="1072475"/>
            <a:ext cx="8520600" cy="3416400"/>
          </a:xfrm>
          <a:prstGeom prst="rect">
            <a:avLst/>
          </a:prstGeom>
        </p:spPr>
        <p:txBody>
          <a:bodyPr spcFirstLastPara="1" wrap="square" lIns="91425" tIns="91425" rIns="91425" bIns="91425" anchor="t" anchorCtr="0">
            <a:noAutofit/>
          </a:bodyPr>
          <a:lstStyle/>
          <a:p>
            <a:pPr marL="342900" lvl="0" indent="-292100" algn="l" rtl="0">
              <a:lnSpc>
                <a:spcPct val="150000"/>
              </a:lnSpc>
              <a:spcBef>
                <a:spcPts val="800"/>
              </a:spcBef>
              <a:spcAft>
                <a:spcPts val="0"/>
              </a:spcAft>
              <a:buClr>
                <a:schemeClr val="lt1"/>
              </a:buClr>
              <a:buSzPts val="2000"/>
              <a:buChar char="●"/>
            </a:pPr>
            <a:r>
              <a:rPr lang="en-GB" u="sng">
                <a:solidFill>
                  <a:schemeClr val="lt1"/>
                </a:solidFill>
                <a:hlinkClick r:id="rId3">
                  <a:extLst>
                    <a:ext uri="{A12FA001-AC4F-418D-AE19-62706E023703}">
                      <ahyp:hlinkClr xmlns:ahyp="http://schemas.microsoft.com/office/drawing/2018/hyperlinkcolor" val="tx"/>
                    </a:ext>
                  </a:extLst>
                </a:hlinkClick>
              </a:rPr>
              <a:t>How a screen reader user (Leonie Watson) surf the web - video</a:t>
            </a:r>
            <a:endParaRPr>
              <a:solidFill>
                <a:schemeClr val="lt1"/>
              </a:solidFill>
            </a:endParaRPr>
          </a:p>
          <a:p>
            <a:pPr marL="342900" lvl="0" indent="-292100" algn="l" rtl="0">
              <a:lnSpc>
                <a:spcPct val="150000"/>
              </a:lnSpc>
              <a:spcBef>
                <a:spcPts val="200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Assistive technologies testing (DWP Accessiblity manual)</a:t>
            </a:r>
            <a:endParaRPr>
              <a:solidFill>
                <a:schemeClr val="lt1"/>
              </a:solidFill>
            </a:endParaRPr>
          </a:p>
          <a:p>
            <a:pPr marL="342900" lvl="0" indent="-292100" algn="l" rtl="0">
              <a:lnSpc>
                <a:spcPct val="150000"/>
              </a:lnSpc>
              <a:spcBef>
                <a:spcPts val="2000"/>
              </a:spcBef>
              <a:spcAft>
                <a:spcPts val="0"/>
              </a:spcAft>
              <a:buClr>
                <a:schemeClr val="lt1"/>
              </a:buClr>
              <a:buSzPts val="2000"/>
              <a:buChar char="●"/>
            </a:pPr>
            <a:r>
              <a:rPr lang="en-GB" u="sng">
                <a:solidFill>
                  <a:schemeClr val="lt1"/>
                </a:solidFill>
                <a:hlinkClick r:id="rId5">
                  <a:extLst>
                    <a:ext uri="{A12FA001-AC4F-418D-AE19-62706E023703}">
                      <ahyp:hlinkClr xmlns:ahyp="http://schemas.microsoft.com/office/drawing/2018/hyperlinkcolor" val="tx"/>
                    </a:ext>
                  </a:extLst>
                </a:hlinkClick>
              </a:rPr>
              <a:t>How to start testing screen reader support using VoiceOver</a:t>
            </a:r>
            <a:endParaRPr b="1">
              <a:solidFill>
                <a:schemeClr val="lt1"/>
              </a:solidFill>
              <a:highlight>
                <a:srgbClr val="121212"/>
              </a:highlight>
            </a:endParaRPr>
          </a:p>
          <a:p>
            <a:pPr marL="342900" lvl="0" indent="-292100" algn="l" rtl="0">
              <a:lnSpc>
                <a:spcPct val="150000"/>
              </a:lnSpc>
              <a:spcBef>
                <a:spcPts val="2000"/>
              </a:spcBef>
              <a:spcAft>
                <a:spcPts val="0"/>
              </a:spcAft>
              <a:buClr>
                <a:schemeClr val="lt1"/>
              </a:buClr>
              <a:buSzPts val="2000"/>
              <a:buChar char="●"/>
            </a:pPr>
            <a:r>
              <a:rPr lang="en-GB" u="sng">
                <a:solidFill>
                  <a:schemeClr val="lt1"/>
                </a:solidFill>
                <a:hlinkClick r:id="rId6">
                  <a:extLst>
                    <a:ext uri="{A12FA001-AC4F-418D-AE19-62706E023703}">
                      <ahyp:hlinkClr xmlns:ahyp="http://schemas.microsoft.com/office/drawing/2018/hyperlinkcolor" val="tx"/>
                    </a:ext>
                  </a:extLst>
                </a:hlinkClick>
              </a:rPr>
              <a:t>Videos of people with disabilities</a:t>
            </a:r>
            <a:r>
              <a:rPr lang="en-GB">
                <a:solidFill>
                  <a:schemeClr val="lt1"/>
                </a:solidFill>
              </a:rPr>
              <a:t> using tech by AxessLab</a:t>
            </a:r>
            <a:endParaRPr>
              <a:solidFill>
                <a:schemeClr val="lt1"/>
              </a:solidFill>
            </a:endParaRPr>
          </a:p>
          <a:p>
            <a:pPr marL="0" lvl="0" indent="0" algn="l" rtl="0">
              <a:spcBef>
                <a:spcPts val="2000"/>
              </a:spcBef>
              <a:spcAft>
                <a:spcPts val="1000"/>
              </a:spcAft>
              <a:buClr>
                <a:schemeClr val="dk1"/>
              </a:buClr>
              <a:buSzPts val="1100"/>
              <a:buFont typeface="Arial"/>
              <a:buNone/>
            </a:pP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93"/>
        <p:cNvGrpSpPr/>
        <p:nvPr/>
      </p:nvGrpSpPr>
      <p:grpSpPr>
        <a:xfrm>
          <a:off x="0" y="0"/>
          <a:ext cx="0" cy="0"/>
          <a:chOff x="0" y="0"/>
          <a:chExt cx="0" cy="0"/>
        </a:xfrm>
      </p:grpSpPr>
      <p:sp>
        <p:nvSpPr>
          <p:cNvPr id="294" name="Google Shape;294;p57"/>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Other</a:t>
            </a:r>
            <a:endParaRPr sz="72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a:extLst>
            <a:ext uri="{FF2B5EF4-FFF2-40B4-BE49-F238E27FC236}">
              <a16:creationId xmlns:a16="http://schemas.microsoft.com/office/drawing/2014/main" id="{29F674D0-57CF-A4BD-6B2B-704BAC4FCC7A}"/>
            </a:ext>
          </a:extLst>
        </p:cNvPr>
        <p:cNvGrpSpPr/>
        <p:nvPr/>
      </p:nvGrpSpPr>
      <p:grpSpPr>
        <a:xfrm>
          <a:off x="0" y="0"/>
          <a:ext cx="0" cy="0"/>
          <a:chOff x="0" y="0"/>
          <a:chExt cx="0" cy="0"/>
        </a:xfrm>
      </p:grpSpPr>
      <p:sp>
        <p:nvSpPr>
          <p:cNvPr id="300" name="Google Shape;300;p58">
            <a:extLst>
              <a:ext uri="{FF2B5EF4-FFF2-40B4-BE49-F238E27FC236}">
                <a16:creationId xmlns:a16="http://schemas.microsoft.com/office/drawing/2014/main" id="{10723CFF-BB26-9C54-1C15-87B1F38D7CEA}"/>
              </a:ext>
            </a:extLst>
          </p:cNvPr>
          <p:cNvSpPr txBox="1">
            <a:spLocks noGrp="1"/>
          </p:cNvSpPr>
          <p:nvPr>
            <p:ph type="title"/>
          </p:nvPr>
        </p:nvSpPr>
        <p:spPr>
          <a:xfrm>
            <a:off x="288000" y="288000"/>
            <a:ext cx="465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Numbers</a:t>
            </a:r>
            <a:endParaRPr dirty="0">
              <a:solidFill>
                <a:srgbClr val="1D5C65"/>
              </a:solidFill>
            </a:endParaRPr>
          </a:p>
        </p:txBody>
      </p:sp>
      <p:sp>
        <p:nvSpPr>
          <p:cNvPr id="303" name="Google Shape;303;p58">
            <a:extLst>
              <a:ext uri="{FF2B5EF4-FFF2-40B4-BE49-F238E27FC236}">
                <a16:creationId xmlns:a16="http://schemas.microsoft.com/office/drawing/2014/main" id="{9E8E37A8-BA25-F605-7BEA-39520AB6FF8D}"/>
              </a:ext>
            </a:extLst>
          </p:cNvPr>
          <p:cNvSpPr/>
          <p:nvPr/>
        </p:nvSpPr>
        <p:spPr>
          <a:xfrm>
            <a:off x="396000" y="1202200"/>
            <a:ext cx="4429200" cy="927900"/>
          </a:xfrm>
          <a:prstGeom prst="roundRect">
            <a:avLst>
              <a:gd name="adj" fmla="val 16667"/>
            </a:avLst>
          </a:prstGeom>
          <a:solidFill>
            <a:srgbClr val="D9D2E9">
              <a:alpha val="41770"/>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400" b="1">
                <a:solidFill>
                  <a:srgbClr val="A60070"/>
                </a:solidFill>
                <a:latin typeface="Roboto"/>
                <a:ea typeface="Roboto"/>
                <a:cs typeface="Roboto"/>
                <a:sym typeface="Roboto"/>
              </a:rPr>
              <a:t>Low numeracy affects half the working-age adults in the UK</a:t>
            </a:r>
            <a:endParaRPr sz="2400">
              <a:solidFill>
                <a:srgbClr val="A60070"/>
              </a:solidFill>
              <a:latin typeface="Roboto"/>
              <a:ea typeface="Roboto"/>
              <a:cs typeface="Roboto"/>
              <a:sym typeface="Roboto"/>
            </a:endParaRPr>
          </a:p>
        </p:txBody>
      </p:sp>
      <p:sp>
        <p:nvSpPr>
          <p:cNvPr id="302" name="Google Shape;302;p58">
            <a:extLst>
              <a:ext uri="{FF2B5EF4-FFF2-40B4-BE49-F238E27FC236}">
                <a16:creationId xmlns:a16="http://schemas.microsoft.com/office/drawing/2014/main" id="{6EA3CD6B-9EA5-F3E9-F597-A97BB17ADA6B}"/>
              </a:ext>
            </a:extLst>
          </p:cNvPr>
          <p:cNvSpPr txBox="1"/>
          <p:nvPr/>
        </p:nvSpPr>
        <p:spPr>
          <a:xfrm>
            <a:off x="371300" y="2419350"/>
            <a:ext cx="5296200" cy="2097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000" u="sng" dirty="0">
                <a:solidFill>
                  <a:srgbClr val="1D5C65"/>
                </a:solidFill>
                <a:latin typeface="Roboto"/>
                <a:ea typeface="Roboto"/>
                <a:cs typeface="Roboto"/>
                <a:sym typeface="Roboto"/>
                <a:hlinkClick r:id="rId3">
                  <a:extLst>
                    <a:ext uri="{A12FA001-AC4F-418D-AE19-62706E023703}">
                      <ahyp:hlinkClr xmlns:ahyp="http://schemas.microsoft.com/office/drawing/2018/hyperlinkcolor" val="tx"/>
                    </a:ext>
                  </a:extLst>
                </a:hlinkClick>
              </a:rPr>
              <a:t>Accessible numbers project</a:t>
            </a:r>
            <a:r>
              <a:rPr lang="en-GB" sz="2000" dirty="0">
                <a:solidFill>
                  <a:srgbClr val="434343"/>
                </a:solidFill>
                <a:latin typeface="Roboto"/>
                <a:ea typeface="Roboto"/>
                <a:cs typeface="Roboto"/>
                <a:sym typeface="Roboto"/>
              </a:rPr>
              <a:t> </a:t>
            </a:r>
            <a:endParaRPr sz="2000" dirty="0">
              <a:solidFill>
                <a:srgbClr val="434343"/>
              </a:solidFill>
              <a:latin typeface="Roboto"/>
              <a:ea typeface="Roboto"/>
              <a:cs typeface="Roboto"/>
              <a:sym typeface="Roboto"/>
            </a:endParaRPr>
          </a:p>
          <a:p>
            <a:pPr marL="0" lvl="0" indent="0" algn="l" rtl="0">
              <a:lnSpc>
                <a:spcPct val="150000"/>
              </a:lnSpc>
              <a:spcBef>
                <a:spcPts val="0"/>
              </a:spcBef>
              <a:spcAft>
                <a:spcPts val="0"/>
              </a:spcAft>
              <a:buNone/>
            </a:pPr>
            <a:r>
              <a:rPr lang="en-GB" sz="2000" dirty="0">
                <a:solidFill>
                  <a:srgbClr val="434343"/>
                </a:solidFill>
                <a:latin typeface="Roboto"/>
                <a:ea typeface="Roboto"/>
                <a:cs typeface="Roboto"/>
                <a:sym typeface="Roboto"/>
              </a:rPr>
              <a:t>by Laura Parker</a:t>
            </a:r>
            <a:endParaRPr sz="2000" b="1" dirty="0">
              <a:solidFill>
                <a:srgbClr val="434343"/>
              </a:solidFill>
              <a:latin typeface="Roboto"/>
              <a:ea typeface="Roboto"/>
              <a:cs typeface="Roboto"/>
              <a:sym typeface="Roboto"/>
            </a:endParaRPr>
          </a:p>
        </p:txBody>
      </p:sp>
      <p:pic>
        <p:nvPicPr>
          <p:cNvPr id="3" name="Picture 2" descr="poster for Designing for users with dyscalculia or low numeracy&#10;&#10;Do…&#10;round numbers up to the nearest whole number.&#10;Do leave space around numbers.&#10;Do fill in the information you already have.&#10;Do use sentences to add context about numbers.&#10;Do let people include spaces when entering numbers.&#10;Do user research with people who struggle with numbers.&#10;&#10;Do not…&#10; use decimals unless it's money.&#10;&#10;Do not overwhelm people with too much content.&#10;&#10;Do not expect users to repeat or remember numbers.&#10;&#10;Do not use tables or grids without explaining what the numbers mean.&#10;&#10;Do not rush users to enter numbers accurately.&#10;&#10;Do not force people to enter a number or do a sum to verify themselves.">
            <a:extLst>
              <a:ext uri="{FF2B5EF4-FFF2-40B4-BE49-F238E27FC236}">
                <a16:creationId xmlns:a16="http://schemas.microsoft.com/office/drawing/2014/main" id="{BB0A5CB4-EA0A-80DE-C385-D71249C2BB3B}"/>
              </a:ext>
            </a:extLst>
          </p:cNvPr>
          <p:cNvPicPr>
            <a:picLocks noChangeAspect="1"/>
          </p:cNvPicPr>
          <p:nvPr/>
        </p:nvPicPr>
        <p:blipFill>
          <a:blip r:embed="rId4"/>
          <a:stretch>
            <a:fillRect/>
          </a:stretch>
        </p:blipFill>
        <p:spPr>
          <a:xfrm>
            <a:off x="5410200" y="0"/>
            <a:ext cx="3733800" cy="5143500"/>
          </a:xfrm>
          <a:prstGeom prst="rect">
            <a:avLst/>
          </a:prstGeom>
        </p:spPr>
      </p:pic>
    </p:spTree>
    <p:extLst>
      <p:ext uri="{BB962C8B-B14F-4D97-AF65-F5344CB8AC3E}">
        <p14:creationId xmlns:p14="http://schemas.microsoft.com/office/powerpoint/2010/main" val="87407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solidFill>
                  <a:srgbClr val="A60070"/>
                </a:solidFill>
                <a:latin typeface="Roboto Black"/>
                <a:ea typeface="Roboto Black"/>
                <a:cs typeface="Roboto Black"/>
                <a:sym typeface="Roboto Black"/>
              </a:rPr>
              <a:t>About me</a:t>
            </a:r>
            <a:endParaRPr b="0">
              <a:solidFill>
                <a:srgbClr val="A60070"/>
              </a:solidFill>
              <a:latin typeface="Roboto Black"/>
              <a:ea typeface="Roboto Black"/>
              <a:cs typeface="Roboto Black"/>
              <a:sym typeface="Roboto Black"/>
            </a:endParaRPr>
          </a:p>
        </p:txBody>
      </p:sp>
      <p:sp>
        <p:nvSpPr>
          <p:cNvPr id="131" name="Google Shape;131;p32"/>
          <p:cNvSpPr txBox="1"/>
          <p:nvPr/>
        </p:nvSpPr>
        <p:spPr>
          <a:xfrm>
            <a:off x="288000" y="1152475"/>
            <a:ext cx="5276777"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I’m a service designer</a:t>
            </a:r>
            <a:endParaRPr sz="2000">
              <a:solidFill>
                <a:srgbClr val="434343"/>
              </a:solidFill>
              <a:latin typeface="Roboto"/>
              <a:ea typeface="Roboto"/>
              <a:cs typeface="Roboto"/>
              <a:sym typeface="Roboto"/>
            </a:endParaRPr>
          </a:p>
          <a:p>
            <a:pPr marL="457200" lvl="0" indent="-355600" algn="l" rtl="0">
              <a:lnSpc>
                <a:spcPct val="200000"/>
              </a:lnSpc>
              <a:spcBef>
                <a:spcPts val="10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my pronouns are she/her</a:t>
            </a:r>
            <a:endParaRPr sz="2000">
              <a:solidFill>
                <a:srgbClr val="434343"/>
              </a:solidFill>
              <a:latin typeface="Roboto"/>
              <a:ea typeface="Roboto"/>
              <a:cs typeface="Roboto"/>
              <a:sym typeface="Roboto"/>
            </a:endParaRPr>
          </a:p>
          <a:p>
            <a:pPr marL="457200" lvl="0" indent="-355600" algn="l" rtl="0">
              <a:lnSpc>
                <a:spcPct val="200000"/>
              </a:lnSpc>
              <a:spcBef>
                <a:spcPts val="1000"/>
              </a:spcBef>
              <a:spcAft>
                <a:spcPts val="1000"/>
              </a:spcAft>
              <a:buClr>
                <a:srgbClr val="434343"/>
              </a:buClr>
              <a:buSzPts val="2000"/>
              <a:buFont typeface="Roboto"/>
              <a:buChar char="●"/>
            </a:pPr>
            <a:r>
              <a:rPr lang="en-GB" sz="2000">
                <a:solidFill>
                  <a:srgbClr val="434343"/>
                </a:solidFill>
                <a:latin typeface="Roboto"/>
                <a:ea typeface="Roboto"/>
                <a:cs typeface="Roboto"/>
                <a:sym typeface="Roboto"/>
              </a:rPr>
              <a:t>very keen on accessibility and inclusion</a:t>
            </a:r>
            <a:endParaRPr sz="2000">
              <a:solidFill>
                <a:srgbClr val="434343"/>
              </a:solidFill>
              <a:latin typeface="Roboto"/>
              <a:ea typeface="Roboto"/>
              <a:cs typeface="Roboto"/>
              <a:sym typeface="Roboto"/>
            </a:endParaRPr>
          </a:p>
        </p:txBody>
      </p:sp>
      <p:pic>
        <p:nvPicPr>
          <p:cNvPr id="130" name="Google Shape;130;p32" descr="Stéphanie’s profile, with round black glasses and short pink hair"/>
          <p:cNvPicPr preferRelativeResize="0"/>
          <p:nvPr/>
        </p:nvPicPr>
        <p:blipFill rotWithShape="1">
          <a:blip r:embed="rId3">
            <a:alphaModFix/>
          </a:blip>
          <a:srcRect t="9330" b="8250"/>
          <a:stretch/>
        </p:blipFill>
        <p:spPr>
          <a:xfrm>
            <a:off x="5818025" y="934774"/>
            <a:ext cx="2187600" cy="21762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2" name="Google Shape;312;p59"/>
          <p:cNvSpPr txBox="1">
            <a:spLocks noGrp="1"/>
          </p:cNvSpPr>
          <p:nvPr>
            <p:ph type="title"/>
          </p:nvPr>
        </p:nvSpPr>
        <p:spPr>
          <a:xfrm>
            <a:off x="288000" y="288000"/>
            <a:ext cx="78066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GB" sz="3000" dirty="0">
                <a:solidFill>
                  <a:srgbClr val="A60070"/>
                </a:solidFill>
                <a:latin typeface="Roboto Black"/>
                <a:ea typeface="Roboto Black"/>
                <a:cs typeface="Roboto Black"/>
                <a:sym typeface="Roboto Black"/>
              </a:rPr>
              <a:t>Do NOT use accessibility overlays</a:t>
            </a:r>
            <a:endParaRPr sz="3000" dirty="0">
              <a:solidFill>
                <a:srgbClr val="A60070"/>
              </a:solidFill>
              <a:latin typeface="Roboto Black"/>
              <a:ea typeface="Roboto Black"/>
              <a:cs typeface="Roboto Black"/>
              <a:sym typeface="Roboto Black"/>
            </a:endParaRPr>
          </a:p>
        </p:txBody>
      </p:sp>
      <p:pic>
        <p:nvPicPr>
          <p:cNvPr id="308" name="Google Shape;308;p59" title="symbol for accessibility of a person inside a circle with arms raised horizontally "/>
          <p:cNvPicPr preferRelativeResize="0"/>
          <p:nvPr/>
        </p:nvPicPr>
        <p:blipFill rotWithShape="1">
          <a:blip r:embed="rId3">
            <a:alphaModFix/>
          </a:blip>
          <a:srcRect l="17865" t="3735" r="21901"/>
          <a:stretch/>
        </p:blipFill>
        <p:spPr>
          <a:xfrm>
            <a:off x="689763" y="1103475"/>
            <a:ext cx="1500225" cy="1598476"/>
          </a:xfrm>
          <a:prstGeom prst="rect">
            <a:avLst/>
          </a:prstGeom>
          <a:noFill/>
          <a:ln>
            <a:noFill/>
          </a:ln>
        </p:spPr>
      </p:pic>
      <p:pic>
        <p:nvPicPr>
          <p:cNvPr id="310" name="Google Shape;310;p59" title="menu with a few options from their visual kit"/>
          <p:cNvPicPr preferRelativeResize="0"/>
          <p:nvPr/>
        </p:nvPicPr>
        <p:blipFill rotWithShape="1">
          <a:blip r:embed="rId4">
            <a:alphaModFix/>
          </a:blip>
          <a:srcRect b="15132"/>
          <a:stretch/>
        </p:blipFill>
        <p:spPr>
          <a:xfrm>
            <a:off x="2809275" y="1020000"/>
            <a:ext cx="1723675" cy="2761576"/>
          </a:xfrm>
          <a:prstGeom prst="rect">
            <a:avLst/>
          </a:prstGeom>
          <a:noFill/>
          <a:ln>
            <a:noFill/>
          </a:ln>
          <a:effectLst>
            <a:outerShdw blurRad="57150" dist="19050" dir="5400000" algn="bl" rotWithShape="0">
              <a:srgbClr val="000000">
                <a:alpha val="50000"/>
              </a:srgbClr>
            </a:outerShdw>
          </a:effectLst>
        </p:spPr>
      </p:pic>
      <p:pic>
        <p:nvPicPr>
          <p:cNvPr id="309" name="Google Shape;309;p59" title="accessibility adjustments menus with lots of options in scares and a list of profiles with sliders to enable them or not"/>
          <p:cNvPicPr preferRelativeResize="0"/>
          <p:nvPr/>
        </p:nvPicPr>
        <p:blipFill>
          <a:blip r:embed="rId5">
            <a:alphaModFix/>
          </a:blip>
          <a:stretch>
            <a:fillRect/>
          </a:stretch>
        </p:blipFill>
        <p:spPr>
          <a:xfrm>
            <a:off x="4973175" y="1020000"/>
            <a:ext cx="1867475" cy="3703474"/>
          </a:xfrm>
          <a:prstGeom prst="rect">
            <a:avLst/>
          </a:prstGeom>
          <a:noFill/>
          <a:ln>
            <a:noFill/>
          </a:ln>
          <a:effectLst>
            <a:outerShdw blurRad="57150" dist="19050" dir="5400000" algn="bl" rotWithShape="0">
              <a:srgbClr val="000000">
                <a:alpha val="50000"/>
              </a:srgbClr>
            </a:outerShdw>
          </a:effectLst>
        </p:spPr>
      </p:pic>
      <p:pic>
        <p:nvPicPr>
          <p:cNvPr id="311" name="Google Shape;311;p59" title="menu with a lot of small boxes to select from all busy with text and various symbols"/>
          <p:cNvPicPr preferRelativeResize="0"/>
          <p:nvPr/>
        </p:nvPicPr>
        <p:blipFill rotWithShape="1">
          <a:blip r:embed="rId6">
            <a:alphaModFix/>
          </a:blip>
          <a:srcRect r="2344" b="28643"/>
          <a:stretch/>
        </p:blipFill>
        <p:spPr>
          <a:xfrm>
            <a:off x="7280875" y="1020000"/>
            <a:ext cx="1427150" cy="323232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13" name="Google Shape;313;p59"/>
          <p:cNvSpPr txBox="1"/>
          <p:nvPr/>
        </p:nvSpPr>
        <p:spPr>
          <a:xfrm>
            <a:off x="288000" y="4151325"/>
            <a:ext cx="3000000" cy="4926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GB" sz="2000" b="1" u="sng">
                <a:solidFill>
                  <a:srgbClr val="1D5C65"/>
                </a:solidFill>
                <a:latin typeface="Roboto"/>
                <a:ea typeface="Roboto"/>
                <a:cs typeface="Roboto"/>
                <a:sym typeface="Roboto"/>
                <a:hlinkClick r:id="rId7">
                  <a:extLst>
                    <a:ext uri="{A12FA001-AC4F-418D-AE19-62706E023703}">
                      <ahyp:hlinkClr xmlns:ahyp="http://schemas.microsoft.com/office/drawing/2018/hyperlinkcolor" val="tx"/>
                    </a:ext>
                  </a:extLst>
                </a:hlinkClick>
              </a:rPr>
              <a:t>Overlay Fact Sheet</a:t>
            </a:r>
            <a:endParaRPr sz="2000" b="1">
              <a:solidFill>
                <a:srgbClr val="1D5C65"/>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317"/>
        <p:cNvGrpSpPr/>
        <p:nvPr/>
      </p:nvGrpSpPr>
      <p:grpSpPr>
        <a:xfrm>
          <a:off x="0" y="0"/>
          <a:ext cx="0" cy="0"/>
          <a:chOff x="0" y="0"/>
          <a:chExt cx="0" cy="0"/>
        </a:xfrm>
      </p:grpSpPr>
      <p:sp>
        <p:nvSpPr>
          <p:cNvPr id="318" name="Google Shape;318;p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7200">
                <a:solidFill>
                  <a:srgbClr val="FCFAF7"/>
                </a:solidFill>
              </a:rPr>
              <a:t>Digital inclusion</a:t>
            </a:r>
            <a:endParaRPr sz="7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Digital inclusion in the UK in 2025</a:t>
            </a:r>
            <a:endParaRPr>
              <a:solidFill>
                <a:srgbClr val="A60070"/>
              </a:solidFill>
            </a:endParaRPr>
          </a:p>
        </p:txBody>
      </p:sp>
      <p:sp>
        <p:nvSpPr>
          <p:cNvPr id="324" name="Google Shape;324;p61"/>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600" b="1">
                <a:solidFill>
                  <a:srgbClr val="000000"/>
                </a:solidFill>
              </a:rPr>
              <a:t>95%</a:t>
            </a:r>
            <a:r>
              <a:rPr lang="en-GB" sz="2400" b="1">
                <a:solidFill>
                  <a:srgbClr val="000000"/>
                </a:solidFill>
              </a:rPr>
              <a:t> adults are online in 2025</a:t>
            </a:r>
            <a:endParaRPr sz="2400" b="1">
              <a:solidFill>
                <a:srgbClr val="000000"/>
              </a:solidFill>
            </a:endParaRPr>
          </a:p>
          <a:p>
            <a:pPr marL="0" lvl="0" indent="0" algn="l" rtl="0">
              <a:lnSpc>
                <a:spcPct val="100000"/>
              </a:lnSpc>
              <a:spcBef>
                <a:spcPts val="1200"/>
              </a:spcBef>
              <a:spcAft>
                <a:spcPts val="0"/>
              </a:spcAft>
              <a:buNone/>
            </a:pPr>
            <a:r>
              <a:rPr lang="en-GB" sz="2400">
                <a:solidFill>
                  <a:srgbClr val="333333"/>
                </a:solidFill>
              </a:rPr>
              <a:t>→ 5% = about 3.5 million are not online </a:t>
            </a:r>
            <a:endParaRPr sz="3600" b="1">
              <a:solidFill>
                <a:srgbClr val="073763"/>
              </a:solidFill>
            </a:endParaRPr>
          </a:p>
          <a:p>
            <a:pPr marL="0" lvl="0" indent="0" algn="l" rtl="0">
              <a:lnSpc>
                <a:spcPct val="100000"/>
              </a:lnSpc>
              <a:spcBef>
                <a:spcPts val="1200"/>
              </a:spcBef>
              <a:spcAft>
                <a:spcPts val="0"/>
              </a:spcAft>
              <a:buNone/>
            </a:pPr>
            <a:r>
              <a:rPr lang="en-GB" sz="3600" b="1">
                <a:solidFill>
                  <a:srgbClr val="1D5C65"/>
                </a:solidFill>
              </a:rPr>
              <a:t>8</a:t>
            </a:r>
            <a:r>
              <a:rPr lang="en-GB" sz="2400" b="1">
                <a:solidFill>
                  <a:srgbClr val="1D5C65"/>
                </a:solidFill>
              </a:rPr>
              <a:t> million lack basic digital skills</a:t>
            </a:r>
            <a:endParaRPr sz="2400" b="1">
              <a:solidFill>
                <a:srgbClr val="1D5C65"/>
              </a:solidFill>
            </a:endParaRPr>
          </a:p>
          <a:p>
            <a:pPr marL="0" lvl="0" indent="0" algn="l" rtl="0">
              <a:lnSpc>
                <a:spcPct val="100000"/>
              </a:lnSpc>
              <a:spcBef>
                <a:spcPts val="1200"/>
              </a:spcBef>
              <a:spcAft>
                <a:spcPts val="0"/>
              </a:spcAft>
              <a:buNone/>
            </a:pPr>
            <a:endParaRPr sz="1000"/>
          </a:p>
          <a:p>
            <a:pPr marL="0" lvl="0" indent="0" algn="l" rtl="0">
              <a:spcBef>
                <a:spcPts val="1200"/>
              </a:spcBef>
              <a:spcAft>
                <a:spcPts val="1200"/>
              </a:spcAft>
              <a:buNone/>
            </a:pPr>
            <a:r>
              <a:rPr lang="en-GB"/>
              <a:t>(Source: </a:t>
            </a:r>
            <a:r>
              <a:rPr lang="en-GB" u="sng">
                <a:solidFill>
                  <a:srgbClr val="1D5C65"/>
                </a:solidFill>
                <a:hlinkClick r:id="rId3">
                  <a:extLst>
                    <a:ext uri="{A12FA001-AC4F-418D-AE19-62706E023703}">
                      <ahyp:hlinkClr xmlns:ahyp="http://schemas.microsoft.com/office/drawing/2018/hyperlinkcolor" val="tx"/>
                    </a:ext>
                  </a:extLst>
                </a:hlinkClick>
              </a:rPr>
              <a:t>Lloyds’ UK Consumer Digital Index 2025</a:t>
            </a:r>
            <a:r>
              <a:rPr lang="en-GB"/>
              <a:t> and </a:t>
            </a:r>
            <a:r>
              <a:rPr lang="en-GB" u="sng">
                <a:solidFill>
                  <a:srgbClr val="1D5C65"/>
                </a:solidFill>
                <a:hlinkClick r:id="rId4">
                  <a:extLst>
                    <a:ext uri="{A12FA001-AC4F-418D-AE19-62706E023703}">
                      <ahyp:hlinkClr xmlns:ahyp="http://schemas.microsoft.com/office/drawing/2018/hyperlinkcolor" val="tx"/>
                    </a:ext>
                  </a:extLst>
                </a:hlinkClick>
              </a:rPr>
              <a:t>Good Things Foundation - Our digital nation</a:t>
            </a:r>
            <a:r>
              <a:rPr lang="en-GB"/>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2"/>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A60070"/>
                </a:solidFill>
              </a:rPr>
              <a:t>How people access internet </a:t>
            </a:r>
            <a:endParaRPr sz="2000">
              <a:solidFill>
                <a:srgbClr val="A60070"/>
              </a:solidFill>
            </a:endParaRPr>
          </a:p>
        </p:txBody>
      </p:sp>
      <p:sp>
        <p:nvSpPr>
          <p:cNvPr id="330" name="Google Shape;330;p62"/>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GB"/>
              <a:t>People who do have access could still:</a:t>
            </a:r>
            <a:endParaRPr/>
          </a:p>
          <a:p>
            <a:pPr marL="457200" lvl="0" indent="-355600" algn="l" rtl="0">
              <a:spcBef>
                <a:spcPts val="1200"/>
              </a:spcBef>
              <a:spcAft>
                <a:spcPts val="0"/>
              </a:spcAft>
              <a:buSzPts val="2000"/>
              <a:buChar char="●"/>
            </a:pPr>
            <a:r>
              <a:rPr lang="en-GB"/>
              <a:t>have slow internet</a:t>
            </a:r>
            <a:endParaRPr/>
          </a:p>
          <a:p>
            <a:pPr marL="457200" lvl="0" indent="-355600" algn="l" rtl="0">
              <a:spcBef>
                <a:spcPts val="1000"/>
              </a:spcBef>
              <a:spcAft>
                <a:spcPts val="0"/>
              </a:spcAft>
              <a:buSzPts val="2000"/>
              <a:buChar char="●"/>
            </a:pPr>
            <a:r>
              <a:rPr lang="en-GB"/>
              <a:t>be data poor</a:t>
            </a:r>
            <a:endParaRPr/>
          </a:p>
          <a:p>
            <a:pPr marL="457200" lvl="0" indent="-355600" algn="l" rtl="0">
              <a:spcBef>
                <a:spcPts val="1000"/>
              </a:spcBef>
              <a:spcAft>
                <a:spcPts val="0"/>
              </a:spcAft>
              <a:buSzPts val="2000"/>
              <a:buChar char="●"/>
            </a:pPr>
            <a:r>
              <a:rPr lang="en-GB"/>
              <a:t>only have a mobile</a:t>
            </a:r>
            <a:endParaRPr/>
          </a:p>
          <a:p>
            <a:pPr marL="457200" lvl="0" indent="-355600" algn="l" rtl="0">
              <a:spcBef>
                <a:spcPts val="1000"/>
              </a:spcBef>
              <a:spcAft>
                <a:spcPts val="0"/>
              </a:spcAft>
              <a:buSzPts val="2000"/>
              <a:buChar char="●"/>
            </a:pPr>
            <a:r>
              <a:rPr lang="en-GB"/>
              <a:t>rely on old devices</a:t>
            </a:r>
            <a:endParaRPr/>
          </a:p>
          <a:p>
            <a:pPr marL="457200" lvl="0" indent="-355600" algn="l" rtl="0">
              <a:spcBef>
                <a:spcPts val="1000"/>
              </a:spcBef>
              <a:spcAft>
                <a:spcPts val="1000"/>
              </a:spcAft>
              <a:buSzPts val="2000"/>
              <a:buChar char="●"/>
            </a:pPr>
            <a:r>
              <a:rPr lang="en-GB"/>
              <a:t>live in area where the network is unreliable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63"/>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A60070"/>
                </a:solidFill>
              </a:rPr>
              <a:t>Taking digital capability into account</a:t>
            </a:r>
            <a:endParaRPr dirty="0">
              <a:solidFill>
                <a:srgbClr val="A60070"/>
              </a:solidFill>
            </a:endParaRPr>
          </a:p>
        </p:txBody>
      </p:sp>
      <p:sp>
        <p:nvSpPr>
          <p:cNvPr id="335" name="Google Shape;335;p63"/>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provide a file’s link instead of the file itself</a:t>
            </a:r>
            <a:endParaRPr/>
          </a:p>
          <a:p>
            <a:pPr marL="457200" lvl="0" indent="-355600" algn="l" rtl="0">
              <a:spcBef>
                <a:spcPts val="0"/>
              </a:spcBef>
              <a:spcAft>
                <a:spcPts val="0"/>
              </a:spcAft>
              <a:buSzPts val="2000"/>
              <a:buChar char="●"/>
            </a:pPr>
            <a:r>
              <a:rPr lang="en-GB"/>
              <a:t>if not possible, provide the size of the file </a:t>
            </a:r>
            <a:endParaRPr/>
          </a:p>
          <a:p>
            <a:pPr marL="457200" lvl="0" indent="-355600" algn="l" rtl="0">
              <a:spcBef>
                <a:spcPts val="0"/>
              </a:spcBef>
              <a:spcAft>
                <a:spcPts val="0"/>
              </a:spcAft>
              <a:buSzPts val="2000"/>
              <a:buChar char="●"/>
            </a:pPr>
            <a:r>
              <a:rPr lang="en-GB"/>
              <a:t>keep images big enough so the quality is good, but small enough in term of data to load (use compression tools like </a:t>
            </a:r>
            <a:r>
              <a:rPr lang="en-GB" u="sng">
                <a:solidFill>
                  <a:srgbClr val="1D5C65"/>
                </a:solidFill>
                <a:hlinkClick r:id="rId3">
                  <a:extLst>
                    <a:ext uri="{A12FA001-AC4F-418D-AE19-62706E023703}">
                      <ahyp:hlinkClr xmlns:ahyp="http://schemas.microsoft.com/office/drawing/2018/hyperlinkcolor" val="tx"/>
                    </a:ext>
                  </a:extLst>
                </a:hlinkClick>
              </a:rPr>
              <a:t>tinypng.com</a:t>
            </a:r>
            <a:r>
              <a:rPr lang="en-GB"/>
              <a:t>)</a:t>
            </a:r>
            <a:endParaRPr/>
          </a:p>
          <a:p>
            <a:pPr marL="0" lvl="0" indent="0" algn="l" rtl="0">
              <a:spcBef>
                <a:spcPts val="1200"/>
              </a:spcBef>
              <a:spcAft>
                <a:spcPts val="0"/>
              </a:spcAft>
              <a:buNone/>
            </a:pPr>
            <a:r>
              <a:rPr lang="en-GB"/>
              <a:t>→</a:t>
            </a:r>
            <a:r>
              <a:rPr lang="en-GB" b="1"/>
              <a:t> it’s a balance to have between accessibility and digital inclusion</a:t>
            </a:r>
            <a:endParaRPr b="1"/>
          </a:p>
          <a:p>
            <a:pPr marL="457200" lvl="0" indent="-355600" algn="l" rtl="0">
              <a:spcBef>
                <a:spcPts val="1200"/>
              </a:spcBef>
              <a:spcAft>
                <a:spcPts val="0"/>
              </a:spcAft>
              <a:buSzPts val="2000"/>
              <a:buChar char="●"/>
            </a:pPr>
            <a:r>
              <a:rPr lang="en-GB"/>
              <a:t>Make sure you website works on mobile phone, small screens and with a low connection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76D397E9-CA1D-2362-DEEA-EAFA6791A88A}"/>
            </a:ext>
          </a:extLst>
        </p:cNvPr>
        <p:cNvGrpSpPr/>
        <p:nvPr/>
      </p:nvGrpSpPr>
      <p:grpSpPr>
        <a:xfrm>
          <a:off x="0" y="0"/>
          <a:ext cx="0" cy="0"/>
          <a:chOff x="0" y="0"/>
          <a:chExt cx="0" cy="0"/>
        </a:xfrm>
      </p:grpSpPr>
      <p:sp>
        <p:nvSpPr>
          <p:cNvPr id="342" name="Google Shape;342;p64" descr="busy menu at the top the item Network is highlighted and there is a dropdown list with the options: No throttling, fast 4G, slow 4G which is highlighted, 3G and offline">
            <a:extLst>
              <a:ext uri="{FF2B5EF4-FFF2-40B4-BE49-F238E27FC236}">
                <a16:creationId xmlns:a16="http://schemas.microsoft.com/office/drawing/2014/main" id="{C7A452BA-6521-DD08-3010-B781BB7C6F21}"/>
              </a:ext>
            </a:extLst>
          </p:cNvPr>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A60070"/>
                </a:solidFill>
              </a:rPr>
              <a:t>Simulating poor network</a:t>
            </a:r>
            <a:endParaRPr dirty="0">
              <a:solidFill>
                <a:srgbClr val="A60070"/>
              </a:solidFill>
            </a:endParaRPr>
          </a:p>
        </p:txBody>
      </p:sp>
      <p:sp>
        <p:nvSpPr>
          <p:cNvPr id="345" name="Google Shape;345;p64">
            <a:extLst>
              <a:ext uri="{FF2B5EF4-FFF2-40B4-BE49-F238E27FC236}">
                <a16:creationId xmlns:a16="http://schemas.microsoft.com/office/drawing/2014/main" id="{116D9F69-3F09-6964-68EE-ABFE8792623F}"/>
              </a:ext>
            </a:extLst>
          </p:cNvPr>
          <p:cNvSpPr/>
          <p:nvPr/>
        </p:nvSpPr>
        <p:spPr>
          <a:xfrm>
            <a:off x="168500" y="3190850"/>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1</a:t>
            </a:r>
            <a:endParaRPr sz="2400" b="1">
              <a:solidFill>
                <a:schemeClr val="lt1"/>
              </a:solidFill>
              <a:latin typeface="Impact"/>
              <a:ea typeface="Impact"/>
              <a:cs typeface="Impact"/>
              <a:sym typeface="Impact"/>
            </a:endParaRPr>
          </a:p>
        </p:txBody>
      </p:sp>
      <p:pic>
        <p:nvPicPr>
          <p:cNvPr id="343" name="Google Shape;343;p64" descr="menu where the item 'inspect' is active">
            <a:extLst>
              <a:ext uri="{FF2B5EF4-FFF2-40B4-BE49-F238E27FC236}">
                <a16:creationId xmlns:a16="http://schemas.microsoft.com/office/drawing/2014/main" id="{EE70D25F-8129-C71E-E635-486A458DB690}"/>
              </a:ext>
            </a:extLst>
          </p:cNvPr>
          <p:cNvPicPr preferRelativeResize="0"/>
          <p:nvPr/>
        </p:nvPicPr>
        <p:blipFill>
          <a:blip r:embed="rId3">
            <a:alphaModFix/>
          </a:blip>
          <a:stretch>
            <a:fillRect/>
          </a:stretch>
        </p:blipFill>
        <p:spPr>
          <a:xfrm>
            <a:off x="650625" y="1218275"/>
            <a:ext cx="1628775" cy="2314575"/>
          </a:xfrm>
          <a:prstGeom prst="rect">
            <a:avLst/>
          </a:prstGeom>
          <a:noFill/>
          <a:ln>
            <a:noFill/>
          </a:ln>
        </p:spPr>
      </p:pic>
      <p:sp>
        <p:nvSpPr>
          <p:cNvPr id="346" name="Google Shape;346;p64">
            <a:extLst>
              <a:ext uri="{FF2B5EF4-FFF2-40B4-BE49-F238E27FC236}">
                <a16:creationId xmlns:a16="http://schemas.microsoft.com/office/drawing/2014/main" id="{CEE268B7-5E29-89F2-EB51-EC673AF2C2C5}"/>
              </a:ext>
            </a:extLst>
          </p:cNvPr>
          <p:cNvSpPr/>
          <p:nvPr/>
        </p:nvSpPr>
        <p:spPr>
          <a:xfrm>
            <a:off x="5311600" y="786275"/>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2</a:t>
            </a:r>
            <a:endParaRPr sz="2400" b="1">
              <a:solidFill>
                <a:schemeClr val="lt1"/>
              </a:solidFill>
              <a:latin typeface="Impact"/>
              <a:ea typeface="Impact"/>
              <a:cs typeface="Impact"/>
              <a:sym typeface="Impact"/>
            </a:endParaRPr>
          </a:p>
        </p:txBody>
      </p:sp>
      <p:sp>
        <p:nvSpPr>
          <p:cNvPr id="341" name="Google Shape;341;p64">
            <a:extLst>
              <a:ext uri="{FF2B5EF4-FFF2-40B4-BE49-F238E27FC236}">
                <a16:creationId xmlns:a16="http://schemas.microsoft.com/office/drawing/2014/main" id="{ACB54A7B-24AB-5182-D908-1A949DF3300B}"/>
              </a:ext>
            </a:extLst>
          </p:cNvPr>
          <p:cNvSpPr txBox="1">
            <a:spLocks noGrp="1"/>
          </p:cNvSpPr>
          <p:nvPr>
            <p:ph type="body" idx="1"/>
          </p:nvPr>
        </p:nvSpPr>
        <p:spPr>
          <a:xfrm>
            <a:off x="2703125" y="3289800"/>
            <a:ext cx="5912700" cy="16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a:t>In Google Chrome on a laptop:</a:t>
            </a:r>
            <a:endParaRPr sz="1100"/>
          </a:p>
          <a:p>
            <a:pPr marL="457200" lvl="0" indent="-298450" algn="l" rtl="0">
              <a:spcBef>
                <a:spcPts val="1200"/>
              </a:spcBef>
              <a:spcAft>
                <a:spcPts val="0"/>
              </a:spcAft>
              <a:buSzPts val="1100"/>
              <a:buAutoNum type="arabicPeriod"/>
            </a:pPr>
            <a:r>
              <a:rPr lang="en-GB" sz="1100"/>
              <a:t>right-click on the website you want to test, a menu will appear, select ‘Inspect’</a:t>
            </a:r>
            <a:endParaRPr sz="1100"/>
          </a:p>
          <a:p>
            <a:pPr marL="457200" lvl="0" indent="-298450" algn="l" rtl="0">
              <a:spcBef>
                <a:spcPts val="0"/>
              </a:spcBef>
              <a:spcAft>
                <a:spcPts val="0"/>
              </a:spcAft>
              <a:buSzPts val="1100"/>
              <a:buAutoNum type="arabicPeriod"/>
            </a:pPr>
            <a:r>
              <a:rPr lang="en-GB" sz="1100"/>
              <a:t>a window will appear, in the top menu, select ‘network’</a:t>
            </a:r>
            <a:endParaRPr sz="1100"/>
          </a:p>
          <a:p>
            <a:pPr marL="457200" lvl="0" indent="-298450" algn="l" rtl="0">
              <a:spcBef>
                <a:spcPts val="0"/>
              </a:spcBef>
              <a:spcAft>
                <a:spcPts val="0"/>
              </a:spcAft>
              <a:buSzPts val="1100"/>
              <a:buAutoNum type="arabicPeriod"/>
            </a:pPr>
            <a:r>
              <a:rPr lang="en-GB" sz="1100"/>
              <a:t>change the menu for speed and simulate the network’s speed you want</a:t>
            </a:r>
            <a:endParaRPr sz="1100"/>
          </a:p>
          <a:p>
            <a:pPr marL="0" lvl="0" indent="0" algn="l" rtl="0">
              <a:spcBef>
                <a:spcPts val="1200"/>
              </a:spcBef>
              <a:spcAft>
                <a:spcPts val="1200"/>
              </a:spcAft>
              <a:buNone/>
            </a:pPr>
            <a:endParaRPr sz="1100"/>
          </a:p>
        </p:txBody>
      </p:sp>
      <p:pic>
        <p:nvPicPr>
          <p:cNvPr id="3" name="Picture 2" descr="busy menu at the top the item Network is framed in red with the number 1 next to it">
            <a:extLst>
              <a:ext uri="{FF2B5EF4-FFF2-40B4-BE49-F238E27FC236}">
                <a16:creationId xmlns:a16="http://schemas.microsoft.com/office/drawing/2014/main" id="{80ABD9F5-F84D-3EB5-687E-40A2F4F9321F}"/>
              </a:ext>
            </a:extLst>
          </p:cNvPr>
          <p:cNvPicPr>
            <a:picLocks noChangeAspect="1"/>
          </p:cNvPicPr>
          <p:nvPr/>
        </p:nvPicPr>
        <p:blipFill>
          <a:blip r:embed="rId4"/>
          <a:stretch>
            <a:fillRect/>
          </a:stretch>
        </p:blipFill>
        <p:spPr>
          <a:xfrm>
            <a:off x="2703600" y="1216800"/>
            <a:ext cx="5308600" cy="1968500"/>
          </a:xfrm>
          <a:prstGeom prst="rect">
            <a:avLst/>
          </a:prstGeom>
        </p:spPr>
      </p:pic>
      <p:sp>
        <p:nvSpPr>
          <p:cNvPr id="347" name="Google Shape;347;p64">
            <a:extLst>
              <a:ext uri="{FF2B5EF4-FFF2-40B4-BE49-F238E27FC236}">
                <a16:creationId xmlns:a16="http://schemas.microsoft.com/office/drawing/2014/main" id="{C81B452F-7455-3FFA-C38F-327F15D53A53}"/>
              </a:ext>
            </a:extLst>
          </p:cNvPr>
          <p:cNvSpPr/>
          <p:nvPr/>
        </p:nvSpPr>
        <p:spPr>
          <a:xfrm>
            <a:off x="7031950" y="1988563"/>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3</a:t>
            </a:r>
            <a:endParaRPr sz="2400" b="1">
              <a:solidFill>
                <a:schemeClr val="lt1"/>
              </a:solidFill>
              <a:latin typeface="Impact"/>
              <a:ea typeface="Impact"/>
              <a:cs typeface="Impact"/>
              <a:sym typeface="Impact"/>
            </a:endParaRPr>
          </a:p>
        </p:txBody>
      </p:sp>
    </p:spTree>
    <p:extLst>
      <p:ext uri="{BB962C8B-B14F-4D97-AF65-F5344CB8AC3E}">
        <p14:creationId xmlns:p14="http://schemas.microsoft.com/office/powerpoint/2010/main" val="1068410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a:extLst>
            <a:ext uri="{FF2B5EF4-FFF2-40B4-BE49-F238E27FC236}">
              <a16:creationId xmlns:a16="http://schemas.microsoft.com/office/drawing/2014/main" id="{8BAA0CBE-A93A-CD8F-B4B1-56F0E5BACA73}"/>
            </a:ext>
          </a:extLst>
        </p:cNvPr>
        <p:cNvGrpSpPr/>
        <p:nvPr/>
      </p:nvGrpSpPr>
      <p:grpSpPr>
        <a:xfrm>
          <a:off x="0" y="0"/>
          <a:ext cx="0" cy="0"/>
          <a:chOff x="0" y="0"/>
          <a:chExt cx="0" cy="0"/>
        </a:xfrm>
      </p:grpSpPr>
      <p:pic>
        <p:nvPicPr>
          <p:cNvPr id="3" name="Picture 2" descr="menu with the view of the page is responsive, the menu with a list of mobile devices is expanded on the left listing various models of phones and tablets, and the icons to select the mobile view and rotate the view are highlighted by a purple circle">
            <a:extLst>
              <a:ext uri="{FF2B5EF4-FFF2-40B4-BE49-F238E27FC236}">
                <a16:creationId xmlns:a16="http://schemas.microsoft.com/office/drawing/2014/main" id="{4042BFA0-F784-FB23-7B81-C8C9174DAD03}"/>
              </a:ext>
            </a:extLst>
          </p:cNvPr>
          <p:cNvPicPr>
            <a:picLocks noChangeAspect="1"/>
          </p:cNvPicPr>
          <p:nvPr/>
        </p:nvPicPr>
        <p:blipFill>
          <a:blip r:embed="rId3"/>
          <a:stretch>
            <a:fillRect/>
          </a:stretch>
        </p:blipFill>
        <p:spPr>
          <a:xfrm>
            <a:off x="385200" y="1256400"/>
            <a:ext cx="5867400" cy="3213100"/>
          </a:xfrm>
          <a:prstGeom prst="rect">
            <a:avLst/>
          </a:prstGeom>
        </p:spPr>
      </p:pic>
      <p:sp>
        <p:nvSpPr>
          <p:cNvPr id="353" name="Google Shape;353;p65">
            <a:extLst>
              <a:ext uri="{FF2B5EF4-FFF2-40B4-BE49-F238E27FC236}">
                <a16:creationId xmlns:a16="http://schemas.microsoft.com/office/drawing/2014/main" id="{F9E475FD-5FB1-8B5D-0400-159B48B4A065}"/>
              </a:ext>
            </a:extLst>
          </p:cNvPr>
          <p:cNvSpPr txBox="1">
            <a:spLocks noGrp="1"/>
          </p:cNvSpPr>
          <p:nvPr>
            <p:ph type="title"/>
          </p:nvPr>
        </p:nvSpPr>
        <p:spPr>
          <a:xfrm>
            <a:off x="288000" y="288000"/>
            <a:ext cx="390203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A60070"/>
                </a:solidFill>
              </a:rPr>
              <a:t>Test for mobile view</a:t>
            </a:r>
            <a:endParaRPr dirty="0">
              <a:solidFill>
                <a:srgbClr val="A60070"/>
              </a:solidFill>
            </a:endParaRPr>
          </a:p>
        </p:txBody>
      </p:sp>
      <p:sp>
        <p:nvSpPr>
          <p:cNvPr id="352" name="Google Shape;352;p65">
            <a:extLst>
              <a:ext uri="{FF2B5EF4-FFF2-40B4-BE49-F238E27FC236}">
                <a16:creationId xmlns:a16="http://schemas.microsoft.com/office/drawing/2014/main" id="{D98AB74E-3EBA-22E5-D2A1-155772902AF7}"/>
              </a:ext>
            </a:extLst>
          </p:cNvPr>
          <p:cNvSpPr txBox="1">
            <a:spLocks noGrp="1"/>
          </p:cNvSpPr>
          <p:nvPr>
            <p:ph type="body" idx="1"/>
          </p:nvPr>
        </p:nvSpPr>
        <p:spPr>
          <a:xfrm>
            <a:off x="6246296" y="1255050"/>
            <a:ext cx="2643000" cy="34125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GB" sz="1100" dirty="0"/>
              <a:t>in the top menu; at the start, select the icon looking like a mobile in front of a big screen</a:t>
            </a:r>
            <a:endParaRPr sz="1100" dirty="0"/>
          </a:p>
          <a:p>
            <a:pPr marL="457200" lvl="0" indent="-298450" algn="l" rtl="0">
              <a:spcBef>
                <a:spcPts val="2000"/>
              </a:spcBef>
              <a:spcAft>
                <a:spcPts val="0"/>
              </a:spcAft>
              <a:buSzPts val="1100"/>
              <a:buAutoNum type="arabicPeriod"/>
            </a:pPr>
            <a:r>
              <a:rPr lang="en-GB" sz="1100" dirty="0"/>
              <a:t>another view of your page will appear with a menu at the top, under ‘Responsive’ select a view of the device you want</a:t>
            </a:r>
            <a:endParaRPr sz="1100" dirty="0"/>
          </a:p>
          <a:p>
            <a:pPr marL="457200" lvl="0" indent="-298450" algn="l" rtl="0">
              <a:spcBef>
                <a:spcPts val="2000"/>
              </a:spcBef>
              <a:spcAft>
                <a:spcPts val="2000"/>
              </a:spcAft>
              <a:buSzPts val="1100"/>
              <a:buAutoNum type="arabicPeriod"/>
            </a:pPr>
            <a:r>
              <a:rPr lang="en-GB" sz="1100" dirty="0"/>
              <a:t>you can even rotate to change from portrait to landscape view</a:t>
            </a:r>
            <a:endParaRPr sz="1100" dirty="0"/>
          </a:p>
        </p:txBody>
      </p:sp>
      <p:sp>
        <p:nvSpPr>
          <p:cNvPr id="355" name="Google Shape;355;p65">
            <a:extLst>
              <a:ext uri="{FF2B5EF4-FFF2-40B4-BE49-F238E27FC236}">
                <a16:creationId xmlns:a16="http://schemas.microsoft.com/office/drawing/2014/main" id="{D60B7E39-8BF0-4AD8-A988-3F42B1106109}"/>
              </a:ext>
            </a:extLst>
          </p:cNvPr>
          <p:cNvSpPr/>
          <p:nvPr/>
        </p:nvSpPr>
        <p:spPr>
          <a:xfrm>
            <a:off x="5854175" y="780100"/>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solidFill>
                  <a:schemeClr val="lt1"/>
                </a:solidFill>
                <a:latin typeface="Impact"/>
                <a:ea typeface="Impact"/>
                <a:cs typeface="Impact"/>
                <a:sym typeface="Impact"/>
              </a:rPr>
              <a:t>1</a:t>
            </a:r>
            <a:endParaRPr sz="2400" b="1" dirty="0">
              <a:solidFill>
                <a:schemeClr val="lt1"/>
              </a:solidFill>
              <a:latin typeface="Impact"/>
              <a:ea typeface="Impact"/>
              <a:cs typeface="Impact"/>
              <a:sym typeface="Impact"/>
            </a:endParaRPr>
          </a:p>
        </p:txBody>
      </p:sp>
      <p:sp>
        <p:nvSpPr>
          <p:cNvPr id="356" name="Google Shape;356;p65">
            <a:extLst>
              <a:ext uri="{FF2B5EF4-FFF2-40B4-BE49-F238E27FC236}">
                <a16:creationId xmlns:a16="http://schemas.microsoft.com/office/drawing/2014/main" id="{8C2C691D-DA3D-CB36-14F5-D28B983337BB}"/>
              </a:ext>
            </a:extLst>
          </p:cNvPr>
          <p:cNvSpPr/>
          <p:nvPr/>
        </p:nvSpPr>
        <p:spPr>
          <a:xfrm>
            <a:off x="168100" y="1050050"/>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2</a:t>
            </a:r>
            <a:endParaRPr sz="2400" b="1">
              <a:solidFill>
                <a:schemeClr val="lt1"/>
              </a:solidFill>
              <a:latin typeface="Impact"/>
              <a:ea typeface="Impact"/>
              <a:cs typeface="Impact"/>
              <a:sym typeface="Impact"/>
            </a:endParaRPr>
          </a:p>
        </p:txBody>
      </p:sp>
      <p:sp>
        <p:nvSpPr>
          <p:cNvPr id="357" name="Google Shape;357;p65">
            <a:extLst>
              <a:ext uri="{FF2B5EF4-FFF2-40B4-BE49-F238E27FC236}">
                <a16:creationId xmlns:a16="http://schemas.microsoft.com/office/drawing/2014/main" id="{5894ABE5-B3EA-FFD6-4C68-8A9C02DA3155}"/>
              </a:ext>
            </a:extLst>
          </p:cNvPr>
          <p:cNvSpPr/>
          <p:nvPr/>
        </p:nvSpPr>
        <p:spPr>
          <a:xfrm>
            <a:off x="4951100" y="1534288"/>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3</a:t>
            </a:r>
            <a:endParaRPr sz="2400" b="1">
              <a:solidFill>
                <a:schemeClr val="lt1"/>
              </a:solidFill>
              <a:latin typeface="Impact"/>
              <a:ea typeface="Impact"/>
              <a:cs typeface="Impact"/>
              <a:sym typeface="Impact"/>
            </a:endParaRPr>
          </a:p>
        </p:txBody>
      </p:sp>
    </p:spTree>
    <p:extLst>
      <p:ext uri="{BB962C8B-B14F-4D97-AF65-F5344CB8AC3E}">
        <p14:creationId xmlns:p14="http://schemas.microsoft.com/office/powerpoint/2010/main" val="306156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361"/>
        <p:cNvGrpSpPr/>
        <p:nvPr/>
      </p:nvGrpSpPr>
      <p:grpSpPr>
        <a:xfrm>
          <a:off x="0" y="0"/>
          <a:ext cx="0" cy="0"/>
          <a:chOff x="0" y="0"/>
          <a:chExt cx="0" cy="0"/>
        </a:xfrm>
      </p:grpSpPr>
      <p:sp>
        <p:nvSpPr>
          <p:cNvPr id="362" name="Google Shape;362;p66"/>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digital inclusion</a:t>
            </a:r>
            <a:endParaRPr sz="3600">
              <a:solidFill>
                <a:schemeClr val="lt1"/>
              </a:solidFill>
            </a:endParaRPr>
          </a:p>
        </p:txBody>
      </p:sp>
      <p:sp>
        <p:nvSpPr>
          <p:cNvPr id="363" name="Google Shape;363;p66"/>
          <p:cNvSpPr txBox="1"/>
          <p:nvPr/>
        </p:nvSpPr>
        <p:spPr>
          <a:xfrm>
            <a:off x="2880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Digital Inclusion Action Plan - GOV.UK</a:t>
            </a:r>
            <a:r>
              <a:rPr lang="en-GB" sz="2000">
                <a:solidFill>
                  <a:srgbClr val="FFFFFF"/>
                </a:solidFill>
                <a:latin typeface="Roboto"/>
                <a:ea typeface="Roboto"/>
                <a:cs typeface="Roboto"/>
                <a:sym typeface="Roboto"/>
              </a:rPr>
              <a:t>  Feb 2025</a:t>
            </a:r>
            <a:endParaRPr sz="2000">
              <a:solidFill>
                <a:srgbClr val="FFFFFF"/>
              </a:solidFill>
              <a:latin typeface="Roboto"/>
              <a:ea typeface="Roboto"/>
              <a:cs typeface="Roboto"/>
              <a:sym typeface="Roboto"/>
            </a:endParaRPr>
          </a:p>
          <a:p>
            <a:pPr marL="457200" lvl="0" indent="-355600" algn="l" rtl="0">
              <a:lnSpc>
                <a:spcPct val="150000"/>
              </a:lnSpc>
              <a:spcBef>
                <a:spcPts val="1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4">
                  <a:extLst>
                    <a:ext uri="{A12FA001-AC4F-418D-AE19-62706E023703}">
                      <ahyp:hlinkClr xmlns:ahyp="http://schemas.microsoft.com/office/drawing/2018/hyperlinkcolor" val="tx"/>
                    </a:ext>
                  </a:extLst>
                </a:hlinkClick>
              </a:rPr>
              <a:t>Lloyds’ UK Consumer Digital Index 2025</a:t>
            </a:r>
            <a:endParaRPr sz="2000">
              <a:solidFill>
                <a:srgbClr val="FFFFFF"/>
              </a:solidFill>
              <a:latin typeface="Roboto"/>
              <a:ea typeface="Roboto"/>
              <a:cs typeface="Roboto"/>
              <a:sym typeface="Roboto"/>
            </a:endParaRPr>
          </a:p>
          <a:p>
            <a:pPr marL="457200" lvl="0" indent="-355600" algn="l" rtl="0">
              <a:lnSpc>
                <a:spcPct val="150000"/>
              </a:lnSpc>
              <a:spcBef>
                <a:spcPts val="1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5">
                  <a:extLst>
                    <a:ext uri="{A12FA001-AC4F-418D-AE19-62706E023703}">
                      <ahyp:hlinkClr xmlns:ahyp="http://schemas.microsoft.com/office/drawing/2018/hyperlinkcolor" val="tx"/>
                    </a:ext>
                  </a:extLst>
                </a:hlinkClick>
              </a:rPr>
              <a:t>Good Things Foundation - Our digital nation</a:t>
            </a:r>
            <a:endParaRPr sz="2000">
              <a:solidFill>
                <a:srgbClr val="FFFFFF"/>
              </a:solidFill>
              <a:latin typeface="Roboto"/>
              <a:ea typeface="Roboto"/>
              <a:cs typeface="Roboto"/>
              <a:sym typeface="Roboto"/>
            </a:endParaRPr>
          </a:p>
          <a:p>
            <a:pPr marL="457200" lvl="0" indent="-355600" algn="l" rtl="0">
              <a:lnSpc>
                <a:spcPct val="150000"/>
              </a:lnSpc>
              <a:spcBef>
                <a:spcPts val="1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6">
                  <a:extLst>
                    <a:ext uri="{A12FA001-AC4F-418D-AE19-62706E023703}">
                      <ahyp:hlinkClr xmlns:ahyp="http://schemas.microsoft.com/office/drawing/2018/hyperlinkcolor" val="tx"/>
                    </a:ext>
                  </a:extLst>
                </a:hlinkClick>
              </a:rPr>
              <a:t>Essential digital skills framework</a:t>
            </a:r>
            <a:r>
              <a:rPr lang="en-GB" sz="2000">
                <a:solidFill>
                  <a:srgbClr val="FFFFFF"/>
                </a:solidFill>
                <a:latin typeface="Roboto"/>
                <a:ea typeface="Roboto"/>
                <a:cs typeface="Roboto"/>
                <a:sym typeface="Roboto"/>
              </a:rPr>
              <a:t> - GOV.UK - useful to assess your participants skills</a:t>
            </a:r>
            <a:endParaRPr sz="2000">
              <a:solidFill>
                <a:srgbClr val="FFFFFF"/>
              </a:solidFill>
              <a:latin typeface="Roboto"/>
              <a:ea typeface="Roboto"/>
              <a:cs typeface="Roboto"/>
              <a:sym typeface="Roboto"/>
            </a:endParaRPr>
          </a:p>
          <a:p>
            <a:pPr marL="457200" lvl="0" indent="-355600" algn="l" rtl="0">
              <a:lnSpc>
                <a:spcPct val="150000"/>
              </a:lnSpc>
              <a:spcBef>
                <a:spcPts val="1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7">
                  <a:extLst>
                    <a:ext uri="{A12FA001-AC4F-418D-AE19-62706E023703}">
                      <ahyp:hlinkClr xmlns:ahyp="http://schemas.microsoft.com/office/drawing/2018/hyperlinkcolor" val="tx"/>
                    </a:ext>
                  </a:extLst>
                </a:hlinkClick>
              </a:rPr>
              <a:t>Use Chrome Dev Tools to simulate throttling</a:t>
            </a:r>
            <a:r>
              <a:rPr lang="en-GB" sz="2000">
                <a:solidFill>
                  <a:srgbClr val="FFFFFF"/>
                </a:solidFill>
                <a:latin typeface="Roboto"/>
                <a:ea typeface="Roboto"/>
                <a:cs typeface="Roboto"/>
                <a:sym typeface="Roboto"/>
              </a:rPr>
              <a:t> - YouTube</a:t>
            </a:r>
            <a:endParaRPr sz="2000">
              <a:solidFill>
                <a:srgbClr val="FFFFFF"/>
              </a:solidFill>
              <a:latin typeface="Roboto"/>
              <a:ea typeface="Roboto"/>
              <a:cs typeface="Roboto"/>
              <a:sym typeface="Roboto"/>
            </a:endParaRPr>
          </a:p>
          <a:p>
            <a:pPr marL="0" lvl="0" indent="0" algn="l" rtl="0">
              <a:lnSpc>
                <a:spcPct val="150000"/>
              </a:lnSpc>
              <a:spcBef>
                <a:spcPts val="1000"/>
              </a:spcBef>
              <a:spcAft>
                <a:spcPts val="1200"/>
              </a:spcAft>
              <a:buNone/>
            </a:pPr>
            <a:endParaRPr sz="2000">
              <a:solidFill>
                <a:srgbClr val="FFFFFF"/>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367"/>
        <p:cNvGrpSpPr/>
        <p:nvPr/>
      </p:nvGrpSpPr>
      <p:grpSpPr>
        <a:xfrm>
          <a:off x="0" y="0"/>
          <a:ext cx="0" cy="0"/>
          <a:chOff x="0" y="0"/>
          <a:chExt cx="0" cy="0"/>
        </a:xfrm>
      </p:grpSpPr>
      <p:sp>
        <p:nvSpPr>
          <p:cNvPr id="368" name="Google Shape;368;p67"/>
          <p:cNvSpPr txBox="1">
            <a:spLocks noGrp="1"/>
          </p:cNvSpPr>
          <p:nvPr>
            <p:ph type="title" idx="4294967295"/>
          </p:nvPr>
        </p:nvSpPr>
        <p:spPr>
          <a:xfrm>
            <a:off x="311700" y="2150850"/>
            <a:ext cx="8511900" cy="841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5700" b="0" i="0" u="none" strike="noStrike" kern="0" cap="none" spc="0" normalizeH="0" baseline="0" noProof="0" dirty="0">
                <a:ln>
                  <a:noFill/>
                </a:ln>
                <a:solidFill>
                  <a:srgbClr val="FCFAF7"/>
                </a:solidFill>
                <a:effectLst/>
                <a:uLnTx/>
                <a:uFillTx/>
                <a:latin typeface="Roboto Black"/>
                <a:ea typeface="Roboto Black"/>
                <a:cs typeface="Roboto Black"/>
                <a:sym typeface="Roboto Black"/>
              </a:rPr>
              <a:t>A more inclusive practice</a:t>
            </a:r>
            <a:endParaRPr kumimoji="0" lang="en-GB" sz="5700" b="0" i="0" u="none" strike="noStrike" kern="0" cap="none" spc="0" normalizeH="0" baseline="0" noProof="0" dirty="0">
              <a:ln>
                <a:noFill/>
              </a:ln>
              <a:solidFill>
                <a:srgbClr val="741B47"/>
              </a:solidFill>
              <a:effectLst/>
              <a:uLnTx/>
              <a:uFillTx/>
              <a:latin typeface="Roboto Black"/>
              <a:ea typeface="Roboto Black"/>
              <a:cs typeface="Roboto Black"/>
              <a:sym typeface="Roboto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72"/>
        <p:cNvGrpSpPr/>
        <p:nvPr/>
      </p:nvGrpSpPr>
      <p:grpSpPr>
        <a:xfrm>
          <a:off x="0" y="0"/>
          <a:ext cx="0" cy="0"/>
          <a:chOff x="0" y="0"/>
          <a:chExt cx="0" cy="0"/>
        </a:xfrm>
      </p:grpSpPr>
      <p:sp>
        <p:nvSpPr>
          <p:cNvPr id="373" name="Google Shape;373;p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spcBef>
                <a:spcPts val="0"/>
              </a:spcBef>
              <a:spcAft>
                <a:spcPts val="0"/>
              </a:spcAft>
              <a:buNone/>
            </a:pPr>
            <a:r>
              <a:rPr lang="en-GB" sz="5600">
                <a:solidFill>
                  <a:srgbClr val="FCFAF7"/>
                </a:solidFill>
              </a:rPr>
              <a:t>Common inclusion issues</a:t>
            </a:r>
            <a:endParaRPr sz="5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7200">
                <a:solidFill>
                  <a:srgbClr val="FCFAF7"/>
                </a:solidFill>
              </a:rPr>
              <a:t>Accessibility</a:t>
            </a:r>
            <a:endParaRPr sz="7200" b="0">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9"/>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Gender and ethnicity</a:t>
            </a:r>
            <a:endParaRPr>
              <a:solidFill>
                <a:srgbClr val="A60070"/>
              </a:solidFill>
            </a:endParaRPr>
          </a:p>
        </p:txBody>
      </p:sp>
      <p:sp>
        <p:nvSpPr>
          <p:cNvPr id="379" name="Google Shape;379;p69"/>
          <p:cNvSpPr txBox="1">
            <a:spLocks noGrp="1"/>
          </p:cNvSpPr>
          <p:nvPr>
            <p:ph type="body" idx="1"/>
          </p:nvPr>
        </p:nvSpPr>
        <p:spPr>
          <a:xfrm>
            <a:off x="311700" y="1152475"/>
            <a:ext cx="4593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Problem: </a:t>
            </a:r>
            <a:endParaRPr b="1"/>
          </a:p>
          <a:p>
            <a:pPr marL="457200" lvl="0" indent="-355600" algn="l" rtl="0">
              <a:spcBef>
                <a:spcPts val="1000"/>
              </a:spcBef>
              <a:spcAft>
                <a:spcPts val="0"/>
              </a:spcAft>
              <a:buSzPts val="2000"/>
              <a:buChar char="●"/>
            </a:pPr>
            <a:r>
              <a:rPr lang="en-GB"/>
              <a:t>asking</a:t>
            </a:r>
            <a:r>
              <a:rPr lang="en-GB" b="1"/>
              <a:t> </a:t>
            </a:r>
            <a:r>
              <a:rPr lang="en-GB"/>
              <a:t>in a way that doesn’t allow you to identify yourself correctly</a:t>
            </a:r>
            <a:endParaRPr/>
          </a:p>
          <a:p>
            <a:pPr marL="0" lvl="0" indent="0" algn="l" rtl="0">
              <a:spcBef>
                <a:spcPts val="1000"/>
              </a:spcBef>
              <a:spcAft>
                <a:spcPts val="0"/>
              </a:spcAft>
              <a:buNone/>
            </a:pPr>
            <a:r>
              <a:rPr lang="en-GB" b="1"/>
              <a:t>Solution: </a:t>
            </a:r>
            <a:endParaRPr b="1"/>
          </a:p>
          <a:p>
            <a:pPr marL="457200" lvl="0" indent="-355600" algn="l" rtl="0">
              <a:spcBef>
                <a:spcPts val="1000"/>
              </a:spcBef>
              <a:spcAft>
                <a:spcPts val="0"/>
              </a:spcAft>
              <a:buSzPts val="2000"/>
              <a:buChar char="●"/>
            </a:pPr>
            <a:r>
              <a:rPr lang="en-GB"/>
              <a:t>do you really need to ask?</a:t>
            </a:r>
            <a:endParaRPr/>
          </a:p>
          <a:p>
            <a:pPr marL="457200" lvl="0" indent="-355600" algn="l" rtl="0">
              <a:spcBef>
                <a:spcPts val="0"/>
              </a:spcBef>
              <a:spcAft>
                <a:spcPts val="0"/>
              </a:spcAft>
              <a:buSzPts val="2000"/>
              <a:buChar char="●"/>
            </a:pPr>
            <a:r>
              <a:rPr lang="en-GB"/>
              <a:t>research / test with your users</a:t>
            </a:r>
            <a:endParaRPr/>
          </a:p>
          <a:p>
            <a:pPr marL="457200" lvl="0" indent="0" algn="l" rtl="0">
              <a:spcBef>
                <a:spcPts val="1000"/>
              </a:spcBef>
              <a:spcAft>
                <a:spcPts val="1200"/>
              </a:spcAft>
              <a:buNone/>
            </a:pPr>
            <a:endParaRPr/>
          </a:p>
        </p:txBody>
      </p:sp>
      <p:pic>
        <p:nvPicPr>
          <p:cNvPr id="380" name="Google Shape;380;p69" descr="part of a form asking the gender with 3 options via radio buttons: Female, Male, Prefer not to say"/>
          <p:cNvPicPr preferRelativeResize="0"/>
          <p:nvPr/>
        </p:nvPicPr>
        <p:blipFill>
          <a:blip r:embed="rId3">
            <a:alphaModFix/>
          </a:blip>
          <a:stretch>
            <a:fillRect/>
          </a:stretch>
        </p:blipFill>
        <p:spPr>
          <a:xfrm>
            <a:off x="5050625" y="1271225"/>
            <a:ext cx="3543375" cy="2116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a:extLst>
            <a:ext uri="{FF2B5EF4-FFF2-40B4-BE49-F238E27FC236}">
              <a16:creationId xmlns:a16="http://schemas.microsoft.com/office/drawing/2014/main" id="{D74CA904-3D4B-C45A-108A-DF078EEF14F4}"/>
            </a:ext>
          </a:extLst>
        </p:cNvPr>
        <p:cNvGrpSpPr/>
        <p:nvPr/>
      </p:nvGrpSpPr>
      <p:grpSpPr>
        <a:xfrm>
          <a:off x="0" y="0"/>
          <a:ext cx="0" cy="0"/>
          <a:chOff x="0" y="0"/>
          <a:chExt cx="0" cy="0"/>
        </a:xfrm>
      </p:grpSpPr>
      <p:sp>
        <p:nvSpPr>
          <p:cNvPr id="385" name="Google Shape;385;p70">
            <a:extLst>
              <a:ext uri="{FF2B5EF4-FFF2-40B4-BE49-F238E27FC236}">
                <a16:creationId xmlns:a16="http://schemas.microsoft.com/office/drawing/2014/main" id="{02E67BEA-11EC-B213-4462-6B90A6D3783D}"/>
              </a:ext>
            </a:extLst>
          </p:cNvPr>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Only considering white people</a:t>
            </a:r>
            <a:endParaRPr>
              <a:solidFill>
                <a:srgbClr val="A60070"/>
              </a:solidFill>
            </a:endParaRPr>
          </a:p>
        </p:txBody>
      </p:sp>
      <p:sp>
        <p:nvSpPr>
          <p:cNvPr id="386" name="Google Shape;386;p70">
            <a:extLst>
              <a:ext uri="{FF2B5EF4-FFF2-40B4-BE49-F238E27FC236}">
                <a16:creationId xmlns:a16="http://schemas.microsoft.com/office/drawing/2014/main" id="{19FE2F63-3506-9E21-7003-B4D48606B9A9}"/>
              </a:ext>
            </a:extLst>
          </p:cNvPr>
          <p:cNvSpPr txBox="1">
            <a:spLocks noGrp="1"/>
          </p:cNvSpPr>
          <p:nvPr>
            <p:ph type="body" idx="1"/>
          </p:nvPr>
        </p:nvSpPr>
        <p:spPr>
          <a:xfrm>
            <a:off x="311700" y="1152475"/>
            <a:ext cx="3693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b="1"/>
          </a:p>
          <a:p>
            <a:pPr marL="0" lvl="0" indent="0" algn="l" rtl="0">
              <a:spcBef>
                <a:spcPts val="1200"/>
              </a:spcBef>
              <a:spcAft>
                <a:spcPts val="0"/>
              </a:spcAft>
              <a:buNone/>
            </a:pPr>
            <a:r>
              <a:rPr lang="en-GB" b="1"/>
              <a:t>… </a:t>
            </a:r>
            <a:r>
              <a:rPr lang="en-GB"/>
              <a:t>when testing your product </a:t>
            </a:r>
            <a:endParaRPr/>
          </a:p>
          <a:p>
            <a:pPr marL="0" lvl="0" indent="0" algn="l" rtl="0">
              <a:spcBef>
                <a:spcPts val="1200"/>
              </a:spcBef>
              <a:spcAft>
                <a:spcPts val="0"/>
              </a:spcAft>
              <a:buNone/>
            </a:pPr>
            <a:r>
              <a:rPr lang="en-GB"/>
              <a:t>Artificial Intelligence to test if a photo is valid for example</a:t>
            </a:r>
            <a:endParaRPr/>
          </a:p>
          <a:p>
            <a:pPr marL="0" lvl="0" indent="0" algn="l" rtl="0">
              <a:spcBef>
                <a:spcPts val="1200"/>
              </a:spcBef>
              <a:spcAft>
                <a:spcPts val="1200"/>
              </a:spcAft>
              <a:buNone/>
            </a:pPr>
            <a:r>
              <a:rPr lang="en-GB"/>
              <a:t>Or the ‘racist’ soap dispenser only working on white skin</a:t>
            </a:r>
            <a:endParaRPr/>
          </a:p>
        </p:txBody>
      </p:sp>
      <p:pic>
        <p:nvPicPr>
          <p:cNvPr id="3" name="Picture 2" descr="online passport photo of a Black man called Joshua  Bada, with his mouth closed, with an error message from the automatic check stating that &quot;it looks like your mouth is open&quot;. there is a question asking if you want to submit this photo where the answer 'Yes' is selected and a text box to explain why they want to use this photo where the text answered says: My mouth is closed, I just have big lips&quot;">
            <a:extLst>
              <a:ext uri="{FF2B5EF4-FFF2-40B4-BE49-F238E27FC236}">
                <a16:creationId xmlns:a16="http://schemas.microsoft.com/office/drawing/2014/main" id="{388D7490-4D60-94C4-F63B-ED67DF51F3FF}"/>
              </a:ext>
            </a:extLst>
          </p:cNvPr>
          <p:cNvPicPr>
            <a:picLocks noChangeAspect="1"/>
          </p:cNvPicPr>
          <p:nvPr/>
        </p:nvPicPr>
        <p:blipFill>
          <a:blip r:embed="rId3"/>
          <a:stretch>
            <a:fillRect/>
          </a:stretch>
        </p:blipFill>
        <p:spPr>
          <a:xfrm>
            <a:off x="4276800" y="1479600"/>
            <a:ext cx="4610100" cy="3098800"/>
          </a:xfrm>
          <a:prstGeom prst="rect">
            <a:avLst/>
          </a:prstGeom>
        </p:spPr>
      </p:pic>
    </p:spTree>
    <p:extLst>
      <p:ext uri="{BB962C8B-B14F-4D97-AF65-F5344CB8AC3E}">
        <p14:creationId xmlns:p14="http://schemas.microsoft.com/office/powerpoint/2010/main" val="2513186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1"/>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‘Your name is not valid’</a:t>
            </a:r>
            <a:endParaRPr>
              <a:solidFill>
                <a:srgbClr val="A60070"/>
              </a:solidFill>
            </a:endParaRPr>
          </a:p>
        </p:txBody>
      </p:sp>
      <p:sp>
        <p:nvSpPr>
          <p:cNvPr id="393" name="Google Shape;393;p71"/>
          <p:cNvSpPr txBox="1">
            <a:spLocks noGrp="1"/>
          </p:cNvSpPr>
          <p:nvPr>
            <p:ph type="body" idx="1"/>
          </p:nvPr>
        </p:nvSpPr>
        <p:spPr>
          <a:xfrm>
            <a:off x="311700" y="940526"/>
            <a:ext cx="7353600" cy="3628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Too short, too long, too many, special character and more …</a:t>
            </a:r>
            <a:endParaRPr dirty="0"/>
          </a:p>
          <a:p>
            <a:pPr marL="457200" lvl="0" indent="0" algn="l" rtl="0">
              <a:spcBef>
                <a:spcPts val="1200"/>
              </a:spcBef>
              <a:spcAft>
                <a:spcPts val="1200"/>
              </a:spcAft>
              <a:buNone/>
            </a:pPr>
            <a:endParaRPr dirty="0"/>
          </a:p>
        </p:txBody>
      </p:sp>
      <p:pic>
        <p:nvPicPr>
          <p:cNvPr id="394" name="Google Shape;394;p71" descr="screenshot of a first name input with my name Stephanie which has an accent on the first e, and displaying an error message stating: Your name must contain only letters, spaces and apostrophes"/>
          <p:cNvPicPr preferRelativeResize="0"/>
          <p:nvPr/>
        </p:nvPicPr>
        <p:blipFill>
          <a:blip r:embed="rId3">
            <a:alphaModFix/>
          </a:blip>
          <a:stretch>
            <a:fillRect/>
          </a:stretch>
        </p:blipFill>
        <p:spPr>
          <a:xfrm>
            <a:off x="374763" y="1760263"/>
            <a:ext cx="5667375" cy="1952625"/>
          </a:xfrm>
          <a:prstGeom prst="rect">
            <a:avLst/>
          </a:prstGeom>
          <a:noFill/>
          <a:ln>
            <a:noFill/>
          </a:ln>
        </p:spPr>
      </p:pic>
      <p:pic>
        <p:nvPicPr>
          <p:cNvPr id="395" name="Google Shape;395;p71" descr="another screenshot of a first name input with my name Stephanie which has an accent on the first e, and displaying an error message stating: please enter a valid first name"/>
          <p:cNvPicPr preferRelativeResize="0"/>
          <p:nvPr/>
        </p:nvPicPr>
        <p:blipFill>
          <a:blip r:embed="rId4">
            <a:alphaModFix/>
          </a:blip>
          <a:stretch>
            <a:fillRect/>
          </a:stretch>
        </p:blipFill>
        <p:spPr>
          <a:xfrm>
            <a:off x="4985600" y="3614425"/>
            <a:ext cx="3784276" cy="11770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99"/>
        <p:cNvGrpSpPr/>
        <p:nvPr/>
      </p:nvGrpSpPr>
      <p:grpSpPr>
        <a:xfrm>
          <a:off x="0" y="0"/>
          <a:ext cx="0" cy="0"/>
          <a:chOff x="0" y="0"/>
          <a:chExt cx="0" cy="0"/>
        </a:xfrm>
      </p:grpSpPr>
      <p:sp>
        <p:nvSpPr>
          <p:cNvPr id="400" name="Google Shape;400;p72"/>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Illustrations</a:t>
            </a:r>
            <a:endParaRPr sz="72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62C2F197-A0EC-131D-C77F-D0B946CF2352}"/>
            </a:ext>
          </a:extLst>
        </p:cNvPr>
        <p:cNvGrpSpPr/>
        <p:nvPr/>
      </p:nvGrpSpPr>
      <p:grpSpPr>
        <a:xfrm>
          <a:off x="0" y="0"/>
          <a:ext cx="0" cy="0"/>
          <a:chOff x="0" y="0"/>
          <a:chExt cx="0" cy="0"/>
        </a:xfrm>
      </p:grpSpPr>
      <p:sp>
        <p:nvSpPr>
          <p:cNvPr id="406" name="Google Shape;406;p73">
            <a:extLst>
              <a:ext uri="{FF2B5EF4-FFF2-40B4-BE49-F238E27FC236}">
                <a16:creationId xmlns:a16="http://schemas.microsoft.com/office/drawing/2014/main" id="{D30E74CA-D904-D2A1-A8B6-5DAA7F7E4FE7}"/>
              </a:ext>
            </a:extLst>
          </p:cNvPr>
          <p:cNvSpPr txBox="1">
            <a:spLocks noGrp="1"/>
          </p:cNvSpPr>
          <p:nvPr>
            <p:ph type="title"/>
          </p:nvPr>
        </p:nvSpPr>
        <p:spPr>
          <a:xfrm>
            <a:off x="311700" y="288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33"/>
              <a:buNone/>
            </a:pPr>
            <a:r>
              <a:rPr lang="en-GB">
                <a:solidFill>
                  <a:srgbClr val="A60070"/>
                </a:solidFill>
              </a:rPr>
              <a:t>Be careful with illustrations</a:t>
            </a:r>
            <a:endParaRPr>
              <a:solidFill>
                <a:srgbClr val="A60070"/>
              </a:solidFill>
            </a:endParaRPr>
          </a:p>
        </p:txBody>
      </p:sp>
      <p:pic>
        <p:nvPicPr>
          <p:cNvPr id="3" name="Picture 2" descr="a person make a thumbs up with one hand and put it in the flat palm of the other hand">
            <a:extLst>
              <a:ext uri="{FF2B5EF4-FFF2-40B4-BE49-F238E27FC236}">
                <a16:creationId xmlns:a16="http://schemas.microsoft.com/office/drawing/2014/main" id="{234D557A-53D9-E5D9-C699-6281B0163C69}"/>
              </a:ext>
            </a:extLst>
          </p:cNvPr>
          <p:cNvPicPr>
            <a:picLocks noChangeAspect="1"/>
          </p:cNvPicPr>
          <p:nvPr/>
        </p:nvPicPr>
        <p:blipFill>
          <a:blip r:embed="rId3"/>
          <a:stretch>
            <a:fillRect/>
          </a:stretch>
        </p:blipFill>
        <p:spPr>
          <a:xfrm>
            <a:off x="313200" y="1152000"/>
            <a:ext cx="4686300" cy="3136900"/>
          </a:xfrm>
          <a:prstGeom prst="rect">
            <a:avLst/>
          </a:prstGeom>
        </p:spPr>
      </p:pic>
      <p:pic>
        <p:nvPicPr>
          <p:cNvPr id="5" name="Picture 4" descr="showing a young woman in a suit, using a heavy wheelchair">
            <a:extLst>
              <a:ext uri="{FF2B5EF4-FFF2-40B4-BE49-F238E27FC236}">
                <a16:creationId xmlns:a16="http://schemas.microsoft.com/office/drawing/2014/main" id="{E3BACCC9-0292-C618-FFDB-A61779572CA3}"/>
              </a:ext>
            </a:extLst>
          </p:cNvPr>
          <p:cNvPicPr>
            <a:picLocks noChangeAspect="1"/>
          </p:cNvPicPr>
          <p:nvPr/>
        </p:nvPicPr>
        <p:blipFill>
          <a:blip r:embed="rId4"/>
          <a:stretch>
            <a:fillRect/>
          </a:stretch>
        </p:blipFill>
        <p:spPr>
          <a:xfrm>
            <a:off x="5338800" y="1152000"/>
            <a:ext cx="3429000" cy="3429000"/>
          </a:xfrm>
          <a:prstGeom prst="rect">
            <a:avLst/>
          </a:prstGeom>
        </p:spPr>
      </p:pic>
    </p:spTree>
    <p:extLst>
      <p:ext uri="{BB962C8B-B14F-4D97-AF65-F5344CB8AC3E}">
        <p14:creationId xmlns:p14="http://schemas.microsoft.com/office/powerpoint/2010/main" val="1776055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13"/>
        <p:cNvGrpSpPr/>
        <p:nvPr/>
      </p:nvGrpSpPr>
      <p:grpSpPr>
        <a:xfrm>
          <a:off x="0" y="0"/>
          <a:ext cx="0" cy="0"/>
          <a:chOff x="0" y="0"/>
          <a:chExt cx="0" cy="0"/>
        </a:xfrm>
      </p:grpSpPr>
      <p:sp>
        <p:nvSpPr>
          <p:cNvPr id="414" name="Google Shape;414;p74"/>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Inclusive photos</a:t>
            </a:r>
            <a:endParaRPr sz="3600">
              <a:solidFill>
                <a:schemeClr val="lt1"/>
              </a:solidFill>
            </a:endParaRPr>
          </a:p>
        </p:txBody>
      </p:sp>
      <p:sp>
        <p:nvSpPr>
          <p:cNvPr id="415" name="Google Shape;415;p74"/>
          <p:cNvSpPr txBox="1">
            <a:spLocks noGrp="1"/>
          </p:cNvSpPr>
          <p:nvPr>
            <p:ph type="body" idx="1"/>
          </p:nvPr>
        </p:nvSpPr>
        <p:spPr>
          <a:xfrm>
            <a:off x="311700" y="958150"/>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3">
                  <a:extLst>
                    <a:ext uri="{A12FA001-AC4F-418D-AE19-62706E023703}">
                      <ahyp:hlinkClr xmlns:ahyp="http://schemas.microsoft.com/office/drawing/2018/hyperlinkcolor" val="tx"/>
                    </a:ext>
                  </a:extLst>
                </a:hlinkClick>
              </a:rPr>
              <a:t>Allgo - Free Plus-Size Stock Photos</a:t>
            </a:r>
            <a:endParaRPr>
              <a:solidFill>
                <a:schemeClr val="lt1"/>
              </a:solidFill>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Positive and realistic depictions of later life - Centre for ageing better</a:t>
            </a:r>
            <a:endParaRPr>
              <a:solidFill>
                <a:schemeClr val="lt1"/>
              </a:solidFill>
              <a:highlight>
                <a:srgbClr val="FFFFFF"/>
              </a:highlight>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5">
                  <a:extLst>
                    <a:ext uri="{A12FA001-AC4F-418D-AE19-62706E023703}">
                      <ahyp:hlinkClr xmlns:ahyp="http://schemas.microsoft.com/office/drawing/2018/hyperlinkcolor" val="tx"/>
                    </a:ext>
                  </a:extLst>
                </a:hlinkClick>
              </a:rPr>
              <a:t>Stock photos of people with disabilities - Webaxe</a:t>
            </a:r>
            <a:endParaRPr>
              <a:solidFill>
                <a:schemeClr val="lt1"/>
              </a:solidFill>
              <a:highlight>
                <a:srgbClr val="FFFFFF"/>
              </a:highlight>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6">
                  <a:extLst>
                    <a:ext uri="{A12FA001-AC4F-418D-AE19-62706E023703}">
                      <ahyp:hlinkClr xmlns:ahyp="http://schemas.microsoft.com/office/drawing/2018/hyperlinkcolor" val="tx"/>
                    </a:ext>
                  </a:extLst>
                </a:hlinkClick>
              </a:rPr>
              <a:t>Free Stock Images Of Our Community At Work - Jopwell</a:t>
            </a:r>
            <a:endParaRPr>
              <a:solidFill>
                <a:schemeClr val="lt1"/>
              </a:solidFill>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7">
                  <a:extLst>
                    <a:ext uri="{A12FA001-AC4F-418D-AE19-62706E023703}">
                      <ahyp:hlinkClr xmlns:ahyp="http://schemas.microsoft.com/office/drawing/2018/hyperlinkcolor" val="tx"/>
                    </a:ext>
                  </a:extLst>
                </a:hlinkClick>
              </a:rPr>
              <a:t>Nappy - Beautiful photos of Black and Brown people, for free</a:t>
            </a:r>
            <a:endParaRPr>
              <a:solidFill>
                <a:schemeClr val="lt1"/>
              </a:solidFill>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8">
                  <a:extLst>
                    <a:ext uri="{A12FA001-AC4F-418D-AE19-62706E023703}">
                      <ahyp:hlinkClr xmlns:ahyp="http://schemas.microsoft.com/office/drawing/2018/hyperlinkcolor" val="tx"/>
                    </a:ext>
                  </a:extLst>
                </a:hlinkClick>
              </a:rPr>
              <a:t>UK Black Tech - Free Stock photos</a:t>
            </a:r>
            <a:endParaRPr>
              <a:solidFill>
                <a:schemeClr val="lt1"/>
              </a:solidFill>
            </a:endParaRPr>
          </a:p>
          <a:p>
            <a:pPr marL="0" lvl="0" indent="0" algn="l" rtl="0">
              <a:spcBef>
                <a:spcPts val="0"/>
              </a:spcBef>
              <a:spcAft>
                <a:spcPts val="1200"/>
              </a:spcAft>
              <a:buClr>
                <a:schemeClr val="dk1"/>
              </a:buClr>
              <a:buSzPts val="1100"/>
              <a:buFont typeface="Arial"/>
              <a:buNone/>
            </a:pPr>
            <a:endParaRPr>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19"/>
        <p:cNvGrpSpPr/>
        <p:nvPr/>
      </p:nvGrpSpPr>
      <p:grpSpPr>
        <a:xfrm>
          <a:off x="0" y="0"/>
          <a:ext cx="0" cy="0"/>
          <a:chOff x="0" y="0"/>
          <a:chExt cx="0" cy="0"/>
        </a:xfrm>
      </p:grpSpPr>
      <p:sp>
        <p:nvSpPr>
          <p:cNvPr id="420" name="Google Shape;420;p75"/>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Your team</a:t>
            </a:r>
            <a:endParaRPr sz="7200">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6"/>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1D5C65"/>
                </a:solidFill>
              </a:rPr>
              <a:t>There are no disabled people in my team </a:t>
            </a:r>
            <a:endParaRPr>
              <a:solidFill>
                <a:srgbClr val="1D5C65"/>
              </a:solidFill>
            </a:endParaRPr>
          </a:p>
        </p:txBody>
      </p:sp>
      <p:sp>
        <p:nvSpPr>
          <p:cNvPr id="427" name="Google Shape;427;p76"/>
          <p:cNvSpPr txBox="1"/>
          <p:nvPr/>
        </p:nvSpPr>
        <p:spPr>
          <a:xfrm>
            <a:off x="311700" y="1215725"/>
            <a:ext cx="8520600" cy="351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2000">
                <a:solidFill>
                  <a:srgbClr val="434343"/>
                </a:solidFill>
                <a:latin typeface="Roboto"/>
                <a:ea typeface="Roboto"/>
                <a:cs typeface="Roboto"/>
                <a:sym typeface="Roboto"/>
              </a:rPr>
              <a:t>→ many disabilities are not visible</a:t>
            </a:r>
            <a:endParaRPr sz="2000">
              <a:solidFill>
                <a:srgbClr val="434343"/>
              </a:solidFill>
              <a:latin typeface="Roboto"/>
              <a:ea typeface="Roboto"/>
              <a:cs typeface="Roboto"/>
              <a:sym typeface="Roboto"/>
            </a:endParaRPr>
          </a:p>
          <a:p>
            <a:pPr marL="0" lvl="0" indent="0" algn="l" rtl="0">
              <a:lnSpc>
                <a:spcPct val="150000"/>
              </a:lnSpc>
              <a:spcBef>
                <a:spcPts val="1200"/>
              </a:spcBef>
              <a:spcAft>
                <a:spcPts val="0"/>
              </a:spcAft>
              <a:buNone/>
            </a:pPr>
            <a:endParaRPr sz="2000">
              <a:solidFill>
                <a:srgbClr val="434343"/>
              </a:solidFill>
              <a:latin typeface="Roboto"/>
              <a:ea typeface="Roboto"/>
              <a:cs typeface="Roboto"/>
              <a:sym typeface="Roboto"/>
            </a:endParaRPr>
          </a:p>
          <a:p>
            <a:pPr marL="0" lvl="0" indent="0" algn="l" rtl="0">
              <a:lnSpc>
                <a:spcPct val="150000"/>
              </a:lnSpc>
              <a:spcBef>
                <a:spcPts val="1200"/>
              </a:spcBef>
              <a:spcAft>
                <a:spcPts val="0"/>
              </a:spcAft>
              <a:buNone/>
            </a:pPr>
            <a:endParaRPr sz="2000">
              <a:solidFill>
                <a:srgbClr val="434343"/>
              </a:solidFill>
              <a:latin typeface="Roboto"/>
              <a:ea typeface="Roboto"/>
              <a:cs typeface="Roboto"/>
              <a:sym typeface="Roboto"/>
            </a:endParaRPr>
          </a:p>
          <a:p>
            <a:pPr marL="0" lvl="0" indent="0" algn="l" rtl="0">
              <a:lnSpc>
                <a:spcPct val="150000"/>
              </a:lnSpc>
              <a:spcBef>
                <a:spcPts val="1200"/>
              </a:spcBef>
              <a:spcAft>
                <a:spcPts val="0"/>
              </a:spcAft>
              <a:buNone/>
            </a:pPr>
            <a:endParaRPr sz="2000">
              <a:solidFill>
                <a:srgbClr val="434343"/>
              </a:solidFill>
              <a:latin typeface="Roboto"/>
              <a:ea typeface="Roboto"/>
              <a:cs typeface="Roboto"/>
              <a:sym typeface="Roboto"/>
            </a:endParaRPr>
          </a:p>
          <a:p>
            <a:pPr marL="0" lvl="0" indent="0" algn="l" rtl="0">
              <a:lnSpc>
                <a:spcPct val="150000"/>
              </a:lnSpc>
              <a:spcBef>
                <a:spcPts val="1200"/>
              </a:spcBef>
              <a:spcAft>
                <a:spcPts val="1200"/>
              </a:spcAft>
              <a:buNone/>
            </a:pPr>
            <a:r>
              <a:rPr lang="en-GB" sz="2000">
                <a:solidFill>
                  <a:srgbClr val="434343"/>
                </a:solidFill>
                <a:latin typeface="Roboto"/>
                <a:ea typeface="Roboto"/>
                <a:cs typeface="Roboto"/>
                <a:sym typeface="Roboto"/>
              </a:rPr>
              <a:t>→ people sometimes don’t declare their disability</a:t>
            </a:r>
            <a:endParaRPr sz="2000">
              <a:solidFill>
                <a:srgbClr val="434343"/>
              </a:solidFill>
              <a:latin typeface="Roboto"/>
              <a:ea typeface="Roboto"/>
              <a:cs typeface="Roboto"/>
              <a:sym typeface="Roboto"/>
            </a:endParaRPr>
          </a:p>
        </p:txBody>
      </p:sp>
      <p:sp>
        <p:nvSpPr>
          <p:cNvPr id="428" name="Google Shape;428;p76"/>
          <p:cNvSpPr/>
          <p:nvPr/>
        </p:nvSpPr>
        <p:spPr>
          <a:xfrm>
            <a:off x="428600" y="1911300"/>
            <a:ext cx="6106500" cy="1320900"/>
          </a:xfrm>
          <a:prstGeom prst="roundRect">
            <a:avLst>
              <a:gd name="adj" fmla="val 16667"/>
            </a:avLst>
          </a:prstGeom>
          <a:solidFill>
            <a:srgbClr val="D9D2E9">
              <a:alpha val="41770"/>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000">
                <a:solidFill>
                  <a:srgbClr val="A60070"/>
                </a:solidFill>
                <a:latin typeface="Roboto Black"/>
                <a:ea typeface="Roboto Black"/>
                <a:cs typeface="Roboto Black"/>
                <a:sym typeface="Roboto Black"/>
              </a:rPr>
              <a:t>Neurodivergence in tech / creative industry:</a:t>
            </a:r>
            <a:endParaRPr sz="2000">
              <a:solidFill>
                <a:srgbClr val="A60070"/>
              </a:solidFill>
              <a:latin typeface="Roboto Black"/>
              <a:ea typeface="Roboto Black"/>
              <a:cs typeface="Roboto Black"/>
              <a:sym typeface="Roboto Black"/>
            </a:endParaRPr>
          </a:p>
          <a:p>
            <a:pPr marL="0" lvl="0" indent="0" algn="l" rtl="0">
              <a:lnSpc>
                <a:spcPct val="100000"/>
              </a:lnSpc>
              <a:spcBef>
                <a:spcPts val="1000"/>
              </a:spcBef>
              <a:spcAft>
                <a:spcPts val="0"/>
              </a:spcAft>
              <a:buNone/>
            </a:pPr>
            <a:r>
              <a:rPr lang="en-GB" sz="2000">
                <a:solidFill>
                  <a:srgbClr val="A60070"/>
                </a:solidFill>
                <a:latin typeface="Roboto Black"/>
                <a:ea typeface="Roboto Black"/>
                <a:cs typeface="Roboto Black"/>
                <a:sym typeface="Roboto Black"/>
              </a:rPr>
              <a:t>→ over 20%  - probably up to 50%</a:t>
            </a:r>
            <a:endParaRPr>
              <a:solidFill>
                <a:srgbClr val="A60070"/>
              </a:solidFill>
              <a:latin typeface="Roboto Black"/>
              <a:ea typeface="Roboto Black"/>
              <a:cs typeface="Roboto Black"/>
              <a:sym typeface="Roboto Black"/>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77"/>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1D5C65"/>
                </a:solidFill>
              </a:rPr>
              <a:t>Things can change</a:t>
            </a:r>
            <a:endParaRPr dirty="0">
              <a:solidFill>
                <a:srgbClr val="1D5C65"/>
              </a:solidFill>
            </a:endParaRPr>
          </a:p>
        </p:txBody>
      </p:sp>
      <p:sp>
        <p:nvSpPr>
          <p:cNvPr id="433" name="Google Shape;433;p77"/>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1200"/>
              </a:spcBef>
              <a:spcAft>
                <a:spcPts val="0"/>
              </a:spcAft>
              <a:buSzPts val="2000"/>
              <a:buChar char="●"/>
            </a:pPr>
            <a:r>
              <a:rPr lang="en-GB"/>
              <a:t>actual employees can become disabled </a:t>
            </a:r>
            <a:endParaRPr/>
          </a:p>
          <a:p>
            <a:pPr marL="457200" lvl="0" indent="-355600" algn="l" rtl="0">
              <a:lnSpc>
                <a:spcPct val="200000"/>
              </a:lnSpc>
              <a:spcBef>
                <a:spcPts val="0"/>
              </a:spcBef>
              <a:spcAft>
                <a:spcPts val="0"/>
              </a:spcAft>
              <a:buSzPts val="2000"/>
              <a:buChar char="●"/>
            </a:pPr>
            <a:r>
              <a:rPr lang="en-GB"/>
              <a:t>you want to be able to hire disabled people </a:t>
            </a:r>
            <a:endParaRPr/>
          </a:p>
          <a:p>
            <a:pPr marL="0" lvl="0" indent="0" algn="l" rtl="0">
              <a:lnSpc>
                <a:spcPct val="115000"/>
              </a:lnSpc>
              <a:spcBef>
                <a:spcPts val="1200"/>
              </a:spcBef>
              <a:spcAft>
                <a:spcPts val="1200"/>
              </a:spcAft>
              <a:buNone/>
            </a:pPr>
            <a:r>
              <a:rPr lang="en-GB" b="1"/>
              <a:t>→ Make sure your systems, processes and practice are accessible for all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78"/>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Creating a safe space</a:t>
            </a:r>
            <a:endParaRPr dirty="0">
              <a:solidFill>
                <a:srgbClr val="1D5C65"/>
              </a:solidFill>
            </a:endParaRPr>
          </a:p>
        </p:txBody>
      </p:sp>
      <p:sp>
        <p:nvSpPr>
          <p:cNvPr id="439" name="Google Shape;439;p78"/>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 not force people to disclose a disability or medical condition</a:t>
            </a:r>
            <a:endParaRPr/>
          </a:p>
          <a:p>
            <a:pPr marL="0" lvl="0" indent="0" algn="l" rtl="0">
              <a:spcBef>
                <a:spcPts val="1200"/>
              </a:spcBef>
              <a:spcAft>
                <a:spcPts val="0"/>
              </a:spcAft>
              <a:buNone/>
            </a:pPr>
            <a:r>
              <a:rPr lang="en-GB" b="1"/>
              <a:t>→ offer help for everyone</a:t>
            </a:r>
            <a:endParaRPr b="1"/>
          </a:p>
          <a:p>
            <a:pPr marL="0" lvl="0" indent="0" algn="l" rtl="0">
              <a:spcBef>
                <a:spcPts val="1200"/>
              </a:spcBef>
              <a:spcAft>
                <a:spcPts val="0"/>
              </a:spcAft>
              <a:buNone/>
            </a:pPr>
            <a:r>
              <a:rPr lang="en-GB"/>
              <a:t>Instead of providing accommodations for disabled people</a:t>
            </a:r>
            <a:endParaRPr/>
          </a:p>
          <a:p>
            <a:pPr marL="0" lvl="0" indent="0" algn="l" rtl="0">
              <a:spcBef>
                <a:spcPts val="1200"/>
              </a:spcBef>
              <a:spcAft>
                <a:spcPts val="0"/>
              </a:spcAft>
              <a:buNone/>
            </a:pPr>
            <a:r>
              <a:rPr lang="en-GB" b="1"/>
              <a:t>→ offer various options to all</a:t>
            </a:r>
            <a:endParaRPr b="1"/>
          </a:p>
          <a:p>
            <a:pPr marL="0" lvl="0" indent="0" algn="l" rtl="0">
              <a:spcBef>
                <a:spcPts val="1200"/>
              </a:spcBef>
              <a:spcAft>
                <a:spcPts val="0"/>
              </a:spcAft>
              <a:buNone/>
            </a:pPr>
            <a:endParaRPr sz="1200"/>
          </a:p>
          <a:p>
            <a:pPr marL="0" lvl="0" indent="0" algn="l" rtl="0">
              <a:spcBef>
                <a:spcPts val="1200"/>
              </a:spcBef>
              <a:spcAft>
                <a:spcPts val="1200"/>
              </a:spcAft>
              <a:buNone/>
            </a:pPr>
            <a:r>
              <a:rPr lang="en-GB"/>
              <a:t>Invite for feedback and allow people to reach out privately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A60070"/>
                </a:solidFill>
              </a:rPr>
              <a:t>1 in 4 people are disabled in the UK</a:t>
            </a:r>
            <a:endParaRPr dirty="0">
              <a:solidFill>
                <a:srgbClr val="A60070"/>
              </a:solidFill>
            </a:endParaRPr>
          </a:p>
        </p:txBody>
      </p:sp>
      <p:sp>
        <p:nvSpPr>
          <p:cNvPr id="142" name="Google Shape;142;p34"/>
          <p:cNvSpPr txBox="1"/>
          <p:nvPr/>
        </p:nvSpPr>
        <p:spPr>
          <a:xfrm>
            <a:off x="371550" y="1562575"/>
            <a:ext cx="7887600" cy="2667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2000" dirty="0">
                <a:solidFill>
                  <a:srgbClr val="243746"/>
                </a:solidFill>
                <a:latin typeface="Roboto"/>
                <a:ea typeface="Roboto"/>
                <a:cs typeface="Roboto"/>
                <a:sym typeface="Roboto"/>
              </a:rPr>
              <a:t>   vision             hearing             speech                motor            cognitive</a:t>
            </a:r>
            <a:endParaRPr sz="2000" dirty="0">
              <a:solidFill>
                <a:srgbClr val="243746"/>
              </a:solidFill>
              <a:latin typeface="Roboto"/>
              <a:ea typeface="Roboto"/>
              <a:cs typeface="Roboto"/>
              <a:sym typeface="Roboto"/>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1800" b="1" dirty="0">
                <a:solidFill>
                  <a:srgbClr val="243746"/>
                </a:solidFill>
                <a:latin typeface="Poppins"/>
                <a:ea typeface="Poppins"/>
                <a:cs typeface="Poppins"/>
                <a:sym typeface="Poppins"/>
              </a:rPr>
              <a:t> </a:t>
            </a: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2000" b="1" dirty="0">
                <a:solidFill>
                  <a:srgbClr val="243746"/>
                </a:solidFill>
                <a:latin typeface="Roboto"/>
                <a:ea typeface="Roboto"/>
                <a:cs typeface="Roboto"/>
                <a:sym typeface="Roboto"/>
              </a:rPr>
              <a:t>It’s different for everyone</a:t>
            </a:r>
            <a:endParaRPr sz="2000" b="1" dirty="0">
              <a:solidFill>
                <a:srgbClr val="243746"/>
              </a:solidFill>
              <a:latin typeface="Roboto"/>
              <a:ea typeface="Roboto"/>
              <a:cs typeface="Roboto"/>
              <a:sym typeface="Roboto"/>
            </a:endParaRPr>
          </a:p>
        </p:txBody>
      </p:sp>
      <p:grpSp>
        <p:nvGrpSpPr>
          <p:cNvPr id="143" name="Google Shape;143;p34">
            <a:extLst>
              <a:ext uri="{C183D7F6-B498-43B3-948B-1728B52AA6E4}">
                <adec:decorative xmlns:adec="http://schemas.microsoft.com/office/drawing/2017/decorative" val="1"/>
              </a:ext>
            </a:extLst>
          </p:cNvPr>
          <p:cNvGrpSpPr/>
          <p:nvPr/>
        </p:nvGrpSpPr>
        <p:grpSpPr>
          <a:xfrm>
            <a:off x="533525" y="2128298"/>
            <a:ext cx="7376722" cy="886902"/>
            <a:chOff x="946850" y="2128298"/>
            <a:chExt cx="7376722" cy="886902"/>
          </a:xfrm>
        </p:grpSpPr>
        <p:pic>
          <p:nvPicPr>
            <p:cNvPr id="144" name="Google Shape;144;p34" descr="an eye"/>
            <p:cNvPicPr preferRelativeResize="0"/>
            <p:nvPr/>
          </p:nvPicPr>
          <p:blipFill>
            <a:blip r:embed="rId3">
              <a:alphaModFix amt="75000"/>
            </a:blip>
            <a:stretch>
              <a:fillRect/>
            </a:stretch>
          </p:blipFill>
          <p:spPr>
            <a:xfrm>
              <a:off x="946850" y="2168075"/>
              <a:ext cx="847124" cy="847124"/>
            </a:xfrm>
            <a:prstGeom prst="rect">
              <a:avLst/>
            </a:prstGeom>
            <a:noFill/>
            <a:ln>
              <a:noFill/>
            </a:ln>
          </p:spPr>
        </p:pic>
        <p:pic>
          <p:nvPicPr>
            <p:cNvPr id="145" name="Google Shape;145;p34" descr="speech bubble"/>
            <p:cNvPicPr preferRelativeResize="0"/>
            <p:nvPr/>
          </p:nvPicPr>
          <p:blipFill>
            <a:blip r:embed="rId4">
              <a:alphaModFix amt="74000"/>
            </a:blip>
            <a:stretch>
              <a:fillRect/>
            </a:stretch>
          </p:blipFill>
          <p:spPr>
            <a:xfrm>
              <a:off x="4185713" y="2168075"/>
              <a:ext cx="847125" cy="847125"/>
            </a:xfrm>
            <a:prstGeom prst="rect">
              <a:avLst/>
            </a:prstGeom>
            <a:noFill/>
            <a:ln>
              <a:noFill/>
            </a:ln>
          </p:spPr>
        </p:pic>
        <p:pic>
          <p:nvPicPr>
            <p:cNvPr id="146" name="Google Shape;146;p34" descr="a hand"/>
            <p:cNvPicPr preferRelativeResize="0"/>
            <p:nvPr/>
          </p:nvPicPr>
          <p:blipFill>
            <a:blip r:embed="rId5">
              <a:alphaModFix amt="75000"/>
            </a:blip>
            <a:stretch>
              <a:fillRect/>
            </a:stretch>
          </p:blipFill>
          <p:spPr>
            <a:xfrm>
              <a:off x="5890750" y="2128298"/>
              <a:ext cx="847124" cy="847104"/>
            </a:xfrm>
            <a:prstGeom prst="rect">
              <a:avLst/>
            </a:prstGeom>
            <a:noFill/>
            <a:ln>
              <a:noFill/>
            </a:ln>
          </p:spPr>
        </p:pic>
        <p:pic>
          <p:nvPicPr>
            <p:cNvPr id="147" name="Google Shape;147;p34" descr="head graphic with cogs inside to illustrate cognitive"/>
            <p:cNvPicPr preferRelativeResize="0"/>
            <p:nvPr/>
          </p:nvPicPr>
          <p:blipFill>
            <a:blip r:embed="rId6">
              <a:alphaModFix amt="75000"/>
            </a:blip>
            <a:stretch>
              <a:fillRect/>
            </a:stretch>
          </p:blipFill>
          <p:spPr>
            <a:xfrm>
              <a:off x="7595773" y="2187950"/>
              <a:ext cx="727800" cy="727800"/>
            </a:xfrm>
            <a:prstGeom prst="rect">
              <a:avLst/>
            </a:prstGeom>
            <a:noFill/>
            <a:ln>
              <a:noFill/>
            </a:ln>
          </p:spPr>
        </p:pic>
        <p:pic>
          <p:nvPicPr>
            <p:cNvPr id="148" name="Google Shape;148;p34" descr="an ear"/>
            <p:cNvPicPr preferRelativeResize="0"/>
            <p:nvPr/>
          </p:nvPicPr>
          <p:blipFill>
            <a:blip r:embed="rId7">
              <a:alphaModFix amt="76000"/>
            </a:blip>
            <a:stretch>
              <a:fillRect/>
            </a:stretch>
          </p:blipFill>
          <p:spPr>
            <a:xfrm>
              <a:off x="2567612" y="2229450"/>
              <a:ext cx="847124" cy="724376"/>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7" name="Google Shape;447;p79"/>
          <p:cNvSpPr txBox="1">
            <a:spLocks noGrp="1"/>
          </p:cNvSpPr>
          <p:nvPr>
            <p:ph type="title" idx="4294967295"/>
          </p:nvPr>
        </p:nvSpPr>
        <p:spPr>
          <a:xfrm>
            <a:off x="311700" y="445025"/>
            <a:ext cx="4074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0" i="0" u="none" strike="noStrike" kern="0" cap="none" spc="0" normalizeH="0" baseline="0" noProof="0" dirty="0">
                <a:ln>
                  <a:noFill/>
                </a:ln>
                <a:solidFill>
                  <a:srgbClr val="A60070"/>
                </a:solidFill>
                <a:effectLst/>
                <a:uLnTx/>
                <a:uFillTx/>
                <a:latin typeface="Roboto Black"/>
                <a:ea typeface="Roboto Black"/>
                <a:cs typeface="Roboto Black"/>
                <a:sym typeface="Roboto Black"/>
              </a:rPr>
              <a:t>Manual of me</a:t>
            </a:r>
          </a:p>
        </p:txBody>
      </p:sp>
      <p:sp>
        <p:nvSpPr>
          <p:cNvPr id="446" name="Google Shape;446;p79"/>
          <p:cNvSpPr txBox="1"/>
          <p:nvPr/>
        </p:nvSpPr>
        <p:spPr>
          <a:xfrm>
            <a:off x="311700" y="1350175"/>
            <a:ext cx="4523100" cy="1566645"/>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help you tell others what you need</a:t>
            </a:r>
            <a:endParaRPr sz="20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sz="2000" dirty="0">
              <a:solidFill>
                <a:srgbClr val="434343"/>
              </a:solidFill>
              <a:latin typeface="Roboto"/>
              <a:ea typeface="Roboto"/>
              <a:cs typeface="Roboto"/>
              <a:sym typeface="Roboto"/>
            </a:endParaRPr>
          </a:p>
          <a:p>
            <a:pPr marL="457200" lvl="0" indent="-355600" algn="l" rtl="0">
              <a:lnSpc>
                <a:spcPct val="115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learn about what other people in your team needs</a:t>
            </a:r>
            <a:endParaRPr sz="2000" dirty="0">
              <a:solidFill>
                <a:srgbClr val="434343"/>
              </a:solidFill>
              <a:latin typeface="Roboto"/>
              <a:ea typeface="Roboto"/>
              <a:cs typeface="Roboto"/>
              <a:sym typeface="Roboto"/>
            </a:endParaRPr>
          </a:p>
        </p:txBody>
      </p:sp>
      <p:sp>
        <p:nvSpPr>
          <p:cNvPr id="448" name="Google Shape;448;p79"/>
          <p:cNvSpPr/>
          <p:nvPr/>
        </p:nvSpPr>
        <p:spPr>
          <a:xfrm>
            <a:off x="465900" y="3211100"/>
            <a:ext cx="3516000" cy="1034700"/>
          </a:xfrm>
          <a:prstGeom prst="wedgeRectCallout">
            <a:avLst>
              <a:gd name="adj1" fmla="val 33642"/>
              <a:gd name="adj2" fmla="val 84867"/>
            </a:avLst>
          </a:prstGeom>
          <a:solidFill>
            <a:srgbClr val="D9D2E9">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GB" sz="2000" b="1">
                <a:solidFill>
                  <a:srgbClr val="A60070"/>
                </a:solidFill>
                <a:latin typeface="Roboto"/>
                <a:ea typeface="Roboto"/>
                <a:cs typeface="Roboto"/>
                <a:sym typeface="Roboto"/>
              </a:rPr>
              <a:t>Do not make people share more than they are willing to</a:t>
            </a:r>
            <a:endParaRPr sz="2000" b="1">
              <a:solidFill>
                <a:srgbClr val="A60070"/>
              </a:solidFill>
              <a:latin typeface="Roboto"/>
              <a:ea typeface="Roboto"/>
              <a:cs typeface="Roboto"/>
              <a:sym typeface="Roboto"/>
            </a:endParaRPr>
          </a:p>
        </p:txBody>
      </p:sp>
      <p:sp>
        <p:nvSpPr>
          <p:cNvPr id="445" name="Google Shape;445;p79"/>
          <p:cNvSpPr txBox="1">
            <a:spLocks noGrp="1"/>
          </p:cNvSpPr>
          <p:nvPr>
            <p:ph type="body" idx="1"/>
          </p:nvPr>
        </p:nvSpPr>
        <p:spPr>
          <a:xfrm>
            <a:off x="5069425" y="0"/>
            <a:ext cx="4074600" cy="5143500"/>
          </a:xfrm>
          <a:prstGeom prst="rect">
            <a:avLst/>
          </a:prstGeom>
          <a:solidFill>
            <a:srgbClr val="1D5C65"/>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lt1"/>
              </a:solidFill>
            </a:endParaRPr>
          </a:p>
          <a:p>
            <a:pPr marL="0" lvl="0" indent="0" algn="l" rtl="0">
              <a:lnSpc>
                <a:spcPct val="200000"/>
              </a:lnSpc>
              <a:spcBef>
                <a:spcPts val="1200"/>
              </a:spcBef>
              <a:spcAft>
                <a:spcPts val="0"/>
              </a:spcAft>
              <a:buNone/>
            </a:pPr>
            <a:r>
              <a:rPr lang="en-GB">
                <a:solidFill>
                  <a:schemeClr val="lt1"/>
                </a:solidFill>
              </a:rPr>
              <a:t>Examples of sections:</a:t>
            </a:r>
            <a:endParaRPr>
              <a:solidFill>
                <a:schemeClr val="lt1"/>
              </a:solidFill>
            </a:endParaRPr>
          </a:p>
          <a:p>
            <a:pPr marL="457200" lvl="0" indent="-355600" algn="l" rtl="0">
              <a:lnSpc>
                <a:spcPct val="115000"/>
              </a:lnSpc>
              <a:spcBef>
                <a:spcPts val="1200"/>
              </a:spcBef>
              <a:spcAft>
                <a:spcPts val="0"/>
              </a:spcAft>
              <a:buClr>
                <a:schemeClr val="lt1"/>
              </a:buClr>
              <a:buSzPts val="2000"/>
              <a:buChar char="●"/>
            </a:pPr>
            <a:r>
              <a:rPr lang="en-GB">
                <a:solidFill>
                  <a:schemeClr val="lt1"/>
                </a:solidFill>
              </a:rPr>
              <a:t>condition I like to work in</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time and hours I like to work</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best way to communicate with me or provide feedback</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things I’m good at</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things I might need help with</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how I like to be helped</a:t>
            </a:r>
            <a:endParaRPr>
              <a:solidFill>
                <a:schemeClr val="lt1"/>
              </a:solidFill>
            </a:endParaRPr>
          </a:p>
          <a:p>
            <a:pPr marL="0" lvl="0" indent="0" algn="l" rtl="0">
              <a:spcBef>
                <a:spcPts val="1000"/>
              </a:spcBef>
              <a:spcAft>
                <a:spcPts val="1200"/>
              </a:spcAft>
              <a:buNone/>
            </a:pPr>
            <a:endParaRPr>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52"/>
        <p:cNvGrpSpPr/>
        <p:nvPr/>
      </p:nvGrpSpPr>
      <p:grpSpPr>
        <a:xfrm>
          <a:off x="0" y="0"/>
          <a:ext cx="0" cy="0"/>
          <a:chOff x="0" y="0"/>
          <a:chExt cx="0" cy="0"/>
        </a:xfrm>
      </p:grpSpPr>
      <p:sp>
        <p:nvSpPr>
          <p:cNvPr id="453" name="Google Shape;453;p80"/>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Inclusion within your team</a:t>
            </a:r>
            <a:endParaRPr sz="3600">
              <a:solidFill>
                <a:schemeClr val="lt1"/>
              </a:solidFill>
            </a:endParaRPr>
          </a:p>
        </p:txBody>
      </p:sp>
      <p:sp>
        <p:nvSpPr>
          <p:cNvPr id="454" name="Google Shape;454;p80"/>
          <p:cNvSpPr txBox="1">
            <a:spLocks noGrp="1"/>
          </p:cNvSpPr>
          <p:nvPr>
            <p:ph type="body" idx="1"/>
          </p:nvPr>
        </p:nvSpPr>
        <p:spPr>
          <a:xfrm>
            <a:off x="288000" y="1152475"/>
            <a:ext cx="85443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lt1"/>
              </a:buClr>
              <a:buSzPts val="2000"/>
              <a:buChar char="●"/>
            </a:pPr>
            <a:r>
              <a:rPr lang="en-GB" sz="1800" u="sng" dirty="0">
                <a:solidFill>
                  <a:schemeClr val="lt1"/>
                </a:solidFill>
                <a:hlinkClick r:id="rId3">
                  <a:extLst>
                    <a:ext uri="{A12FA001-AC4F-418D-AE19-62706E023703}">
                      <ahyp:hlinkClr xmlns:ahyp="http://schemas.microsoft.com/office/drawing/2018/hyperlinkcolor" val="tx"/>
                    </a:ext>
                  </a:extLst>
                </a:hlinkClick>
              </a:rPr>
              <a:t>Inclusive meetings: encouraging collaboration from all</a:t>
            </a:r>
            <a:r>
              <a:rPr lang="en-GB" sz="1800" dirty="0">
                <a:solidFill>
                  <a:schemeClr val="lt1"/>
                </a:solidFill>
              </a:rPr>
              <a:t> – Co-op Digital Blog </a:t>
            </a:r>
            <a:endParaRPr sz="1800" dirty="0">
              <a:solidFill>
                <a:schemeClr val="lt1"/>
              </a:solidFill>
            </a:endParaRPr>
          </a:p>
          <a:p>
            <a:pPr marL="457200" lvl="0" indent="-355600" algn="l" rtl="0">
              <a:spcBef>
                <a:spcPts val="2000"/>
              </a:spcBef>
              <a:spcAft>
                <a:spcPts val="0"/>
              </a:spcAft>
              <a:buClr>
                <a:schemeClr val="lt1"/>
              </a:buClr>
              <a:buSzPts val="2000"/>
              <a:buChar char="●"/>
            </a:pPr>
            <a:r>
              <a:rPr lang="en-GB" sz="1800" u="sng" dirty="0">
                <a:solidFill>
                  <a:schemeClr val="lt1"/>
                </a:solidFill>
                <a:hlinkClick r:id="rId4">
                  <a:extLst>
                    <a:ext uri="{A12FA001-AC4F-418D-AE19-62706E023703}">
                      <ahyp:hlinkClr xmlns:ahyp="http://schemas.microsoft.com/office/drawing/2018/hyperlinkcolor" val="tx"/>
                    </a:ext>
                  </a:extLst>
                </a:hlinkClick>
              </a:rPr>
              <a:t>Manual of me </a:t>
            </a:r>
            <a:endParaRPr sz="1800" dirty="0">
              <a:solidFill>
                <a:schemeClr val="lt1"/>
              </a:solidFill>
            </a:endParaRPr>
          </a:p>
          <a:p>
            <a:pPr marL="457200" lvl="0" indent="-355600" algn="l" rtl="0">
              <a:spcBef>
                <a:spcPts val="2000"/>
              </a:spcBef>
              <a:spcAft>
                <a:spcPts val="0"/>
              </a:spcAft>
              <a:buClr>
                <a:schemeClr val="lt1"/>
              </a:buClr>
              <a:buSzPts val="2000"/>
              <a:buChar char="●"/>
            </a:pPr>
            <a:r>
              <a:rPr lang="en-GB" sz="1800" u="sng" dirty="0">
                <a:solidFill>
                  <a:schemeClr val="lt1"/>
                </a:solidFill>
                <a:hlinkClick r:id="rId5">
                  <a:extLst>
                    <a:ext uri="{A12FA001-AC4F-418D-AE19-62706E023703}">
                      <ahyp:hlinkClr xmlns:ahyp="http://schemas.microsoft.com/office/drawing/2018/hyperlinkcolor" val="tx"/>
                    </a:ext>
                  </a:extLst>
                </a:hlinkClick>
              </a:rPr>
              <a:t>Inclusive icebreakers</a:t>
            </a:r>
            <a:r>
              <a:rPr lang="en-GB" sz="1800" dirty="0">
                <a:solidFill>
                  <a:schemeClr val="lt1"/>
                </a:solidFill>
              </a:rPr>
              <a:t> – by Lizzie Cass-Maran</a:t>
            </a:r>
            <a:endParaRPr sz="1800" dirty="0">
              <a:solidFill>
                <a:schemeClr val="lt1"/>
              </a:solidFill>
            </a:endParaRPr>
          </a:p>
          <a:p>
            <a:pPr marL="457200" lvl="0" indent="-355600" algn="l" rtl="0">
              <a:spcBef>
                <a:spcPts val="2000"/>
              </a:spcBef>
              <a:spcAft>
                <a:spcPts val="0"/>
              </a:spcAft>
              <a:buClr>
                <a:schemeClr val="lt1"/>
              </a:buClr>
              <a:buSzPts val="2000"/>
              <a:buChar char="●"/>
            </a:pPr>
            <a:r>
              <a:rPr lang="en-GB" sz="1800" u="sng" dirty="0">
                <a:solidFill>
                  <a:schemeClr val="lt1"/>
                </a:solidFill>
                <a:hlinkClick r:id="rId6">
                  <a:extLst>
                    <a:ext uri="{A12FA001-AC4F-418D-AE19-62706E023703}">
                      <ahyp:hlinkClr xmlns:ahyp="http://schemas.microsoft.com/office/drawing/2018/hyperlinkcolor" val="tx"/>
                    </a:ext>
                  </a:extLst>
                </a:hlinkClick>
              </a:rPr>
              <a:t>Quick icebreakers for online meetings (that don’t suck)</a:t>
            </a:r>
            <a:r>
              <a:rPr lang="en-GB" sz="1800" dirty="0">
                <a:solidFill>
                  <a:schemeClr val="lt1"/>
                </a:solidFill>
              </a:rPr>
              <a:t> - Emily Webber</a:t>
            </a:r>
            <a:endParaRPr sz="1800" dirty="0">
              <a:solidFill>
                <a:schemeClr val="lt1"/>
              </a:solidFill>
              <a:latin typeface="Roboto SemiBold"/>
              <a:ea typeface="Roboto SemiBold"/>
              <a:cs typeface="Roboto SemiBold"/>
              <a:sym typeface="Roboto SemiBold"/>
            </a:endParaRPr>
          </a:p>
          <a:p>
            <a:pPr marL="0" lvl="0" indent="0" algn="l" rtl="0">
              <a:spcBef>
                <a:spcPts val="2000"/>
              </a:spcBef>
              <a:spcAft>
                <a:spcPts val="2000"/>
              </a:spcAft>
              <a:buClr>
                <a:schemeClr val="dk1"/>
              </a:buClr>
              <a:buSzPts val="1100"/>
              <a:buFont typeface="Arial"/>
              <a:buNone/>
            </a:pPr>
            <a:endParaRPr sz="1800" dirty="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58"/>
        <p:cNvGrpSpPr/>
        <p:nvPr/>
      </p:nvGrpSpPr>
      <p:grpSpPr>
        <a:xfrm>
          <a:off x="0" y="0"/>
          <a:ext cx="0" cy="0"/>
          <a:chOff x="0" y="0"/>
          <a:chExt cx="0" cy="0"/>
        </a:xfrm>
      </p:grpSpPr>
      <p:sp>
        <p:nvSpPr>
          <p:cNvPr id="459" name="Google Shape;459;p8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7200">
                <a:solidFill>
                  <a:srgbClr val="FCFAF7"/>
                </a:solidFill>
              </a:rPr>
              <a:t>Meetings</a:t>
            </a:r>
            <a:endParaRPr sz="7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5" name="Google Shape;465;p82"/>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Organising - hosting a meeting</a:t>
            </a:r>
            <a:endParaRPr dirty="0">
              <a:solidFill>
                <a:srgbClr val="1D5C65"/>
              </a:solidFill>
            </a:endParaRPr>
          </a:p>
        </p:txBody>
      </p:sp>
      <p:sp>
        <p:nvSpPr>
          <p:cNvPr id="464" name="Google Shape;464;p82"/>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before the meeting: set expectations, provide an agenda, do it again at the start of the actual meeting</a:t>
            </a:r>
            <a:endParaRPr/>
          </a:p>
          <a:p>
            <a:pPr marL="457200" lvl="0" indent="-355600" algn="l" rtl="0">
              <a:lnSpc>
                <a:spcPct val="115000"/>
              </a:lnSpc>
              <a:spcBef>
                <a:spcPts val="1500"/>
              </a:spcBef>
              <a:spcAft>
                <a:spcPts val="0"/>
              </a:spcAft>
              <a:buSzPts val="2000"/>
              <a:buChar char="●"/>
            </a:pPr>
            <a:r>
              <a:rPr lang="en-GB"/>
              <a:t>invite people to tell you if this might not work for them</a:t>
            </a:r>
            <a:endParaRPr/>
          </a:p>
          <a:p>
            <a:pPr marL="457200" lvl="0" indent="-355600" algn="l" rtl="0">
              <a:lnSpc>
                <a:spcPct val="115000"/>
              </a:lnSpc>
              <a:spcBef>
                <a:spcPts val="1500"/>
              </a:spcBef>
              <a:spcAft>
                <a:spcPts val="0"/>
              </a:spcAft>
              <a:buSzPts val="2000"/>
              <a:buChar char="●"/>
            </a:pPr>
            <a:r>
              <a:rPr lang="en-GB"/>
              <a:t>if using online tools like Mural or Miro, plan for an alternative</a:t>
            </a:r>
            <a:endParaRPr/>
          </a:p>
          <a:p>
            <a:pPr marL="457200" lvl="0" indent="-355600" algn="l" rtl="0">
              <a:lnSpc>
                <a:spcPct val="115000"/>
              </a:lnSpc>
              <a:spcBef>
                <a:spcPts val="1500"/>
              </a:spcBef>
              <a:spcAft>
                <a:spcPts val="0"/>
              </a:spcAft>
              <a:buSzPts val="2000"/>
              <a:buChar char="●"/>
            </a:pPr>
            <a:r>
              <a:rPr lang="en-GB"/>
              <a:t>if over an hour → plan for a break and stick to it</a:t>
            </a:r>
            <a:endParaRPr/>
          </a:p>
          <a:p>
            <a:pPr marL="457200" lvl="0" indent="-355600" algn="l" rtl="0">
              <a:lnSpc>
                <a:spcPct val="115000"/>
              </a:lnSpc>
              <a:spcBef>
                <a:spcPts val="1500"/>
              </a:spcBef>
              <a:spcAft>
                <a:spcPts val="1500"/>
              </a:spcAft>
              <a:buSzPts val="2000"/>
              <a:buChar char="●"/>
            </a:pPr>
            <a:r>
              <a:rPr lang="en-GB"/>
              <a:t>repeat the question someone asked before answering unless you’re sure everyone has heard/seen it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83"/>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Presenting during a meeting</a:t>
            </a:r>
            <a:endParaRPr dirty="0">
              <a:solidFill>
                <a:srgbClr val="1D5C65"/>
              </a:solidFill>
            </a:endParaRPr>
          </a:p>
        </p:txBody>
      </p:sp>
      <p:sp>
        <p:nvSpPr>
          <p:cNvPr id="470" name="Google Shape;470;p83"/>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share your slides at the start of a presentation or in your invite</a:t>
            </a:r>
            <a:endParaRPr/>
          </a:p>
          <a:p>
            <a:pPr marL="457200" lvl="0" indent="-355600" algn="l" rtl="0">
              <a:spcBef>
                <a:spcPts val="0"/>
              </a:spcBef>
              <a:spcAft>
                <a:spcPts val="0"/>
              </a:spcAft>
              <a:buSzPts val="2000"/>
              <a:buChar char="●"/>
            </a:pPr>
            <a:r>
              <a:rPr lang="en-GB"/>
              <a:t>keep content short and simple</a:t>
            </a:r>
            <a:endParaRPr/>
          </a:p>
          <a:p>
            <a:pPr marL="457200" lvl="0" indent="-355600" algn="l" rtl="0">
              <a:spcBef>
                <a:spcPts val="0"/>
              </a:spcBef>
              <a:spcAft>
                <a:spcPts val="0"/>
              </a:spcAft>
              <a:buSzPts val="2000"/>
              <a:buChar char="●"/>
            </a:pPr>
            <a:r>
              <a:rPr lang="en-GB"/>
              <a:t>use a mic, speak facing your audience, camera on if online</a:t>
            </a:r>
            <a:endParaRPr/>
          </a:p>
          <a:p>
            <a:pPr marL="457200" lvl="0" indent="-355600" algn="l" rtl="0">
              <a:spcBef>
                <a:spcPts val="0"/>
              </a:spcBef>
              <a:spcAft>
                <a:spcPts val="0"/>
              </a:spcAft>
              <a:buSzPts val="2000"/>
              <a:buChar char="●"/>
            </a:pPr>
            <a:r>
              <a:rPr lang="en-GB"/>
              <a:t>leave some space at the bottom of your slides </a:t>
            </a:r>
            <a:endParaRPr/>
          </a:p>
          <a:p>
            <a:pPr marL="457200" lvl="0" indent="-355600" algn="l" rtl="0">
              <a:spcBef>
                <a:spcPts val="0"/>
              </a:spcBef>
              <a:spcAft>
                <a:spcPts val="0"/>
              </a:spcAft>
              <a:buSzPts val="2000"/>
              <a:buChar char="●"/>
            </a:pPr>
            <a:r>
              <a:rPr lang="en-GB"/>
              <a:t>describe any image/ diagram, assume at least one person cannot see</a:t>
            </a:r>
            <a:endParaRPr/>
          </a:p>
          <a:p>
            <a:pPr marL="457200" lvl="0" indent="-355600" algn="l" rtl="0">
              <a:spcBef>
                <a:spcPts val="0"/>
              </a:spcBef>
              <a:spcAft>
                <a:spcPts val="0"/>
              </a:spcAft>
              <a:buSzPts val="2000"/>
              <a:buChar char="●"/>
            </a:pPr>
            <a:r>
              <a:rPr lang="en-GB"/>
              <a:t>don’t assume people can read the text on slides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75"/>
        <p:cNvGrpSpPr/>
        <p:nvPr/>
      </p:nvGrpSpPr>
      <p:grpSpPr>
        <a:xfrm>
          <a:off x="0" y="0"/>
          <a:ext cx="0" cy="0"/>
          <a:chOff x="0" y="0"/>
          <a:chExt cx="0" cy="0"/>
        </a:xfrm>
      </p:grpSpPr>
      <p:sp>
        <p:nvSpPr>
          <p:cNvPr id="476" name="Google Shape;476;p84"/>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Creating accessible slides</a:t>
            </a:r>
            <a:endParaRPr sz="3600">
              <a:solidFill>
                <a:schemeClr val="lt1"/>
              </a:solidFill>
            </a:endParaRPr>
          </a:p>
        </p:txBody>
      </p:sp>
      <p:sp>
        <p:nvSpPr>
          <p:cNvPr id="477" name="Google Shape;477;p84"/>
          <p:cNvSpPr txBox="1">
            <a:spLocks noGrp="1"/>
          </p:cNvSpPr>
          <p:nvPr>
            <p:ph type="body" idx="1"/>
          </p:nvPr>
        </p:nvSpPr>
        <p:spPr>
          <a:xfrm>
            <a:off x="311700" y="714260"/>
            <a:ext cx="85206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3100"/>
              </a:spcBef>
              <a:spcAft>
                <a:spcPts val="0"/>
              </a:spcAft>
              <a:buClr>
                <a:schemeClr val="lt1"/>
              </a:buClr>
              <a:buSzPts val="2000"/>
              <a:buChar char="●"/>
            </a:pPr>
            <a:r>
              <a:rPr lang="en-GB" u="sng" dirty="0">
                <a:solidFill>
                  <a:schemeClr val="lt1"/>
                </a:solidFill>
                <a:hlinkClick r:id="rId3">
                  <a:extLst>
                    <a:ext uri="{A12FA001-AC4F-418D-AE19-62706E023703}">
                      <ahyp:hlinkClr xmlns:ahyp="http://schemas.microsoft.com/office/drawing/2018/hyperlinkcolor" val="tx"/>
                    </a:ext>
                  </a:extLst>
                </a:hlinkClick>
              </a:rPr>
              <a:t>How to make your presentations accessible to all</a:t>
            </a:r>
            <a:r>
              <a:rPr lang="en-GB" dirty="0">
                <a:solidFill>
                  <a:schemeClr val="lt1"/>
                </a:solidFill>
              </a:rPr>
              <a:t> – W3C resource</a:t>
            </a:r>
            <a:endParaRPr dirty="0">
              <a:solidFill>
                <a:schemeClr val="lt1"/>
              </a:solidFill>
            </a:endParaRPr>
          </a:p>
          <a:p>
            <a:pPr marL="457200" lvl="0" indent="-355600" algn="l" rtl="0">
              <a:lnSpc>
                <a:spcPct val="115000"/>
              </a:lnSpc>
              <a:spcBef>
                <a:spcPts val="3100"/>
              </a:spcBef>
              <a:spcAft>
                <a:spcPts val="0"/>
              </a:spcAft>
              <a:buClr>
                <a:schemeClr val="lt1"/>
              </a:buClr>
              <a:buSzPts val="2000"/>
              <a:buChar char="●"/>
            </a:pPr>
            <a:r>
              <a:rPr lang="en-GB" u="sng" dirty="0">
                <a:solidFill>
                  <a:schemeClr val="lt1"/>
                </a:solidFill>
                <a:hlinkClick r:id="rId4">
                  <a:extLst>
                    <a:ext uri="{A12FA001-AC4F-418D-AE19-62706E023703}">
                      <ahyp:hlinkClr xmlns:ahyp="http://schemas.microsoft.com/office/drawing/2018/hyperlinkcolor" val="tx"/>
                    </a:ext>
                  </a:extLst>
                </a:hlinkClick>
              </a:rPr>
              <a:t>Presentations – Readability Guidelines</a:t>
            </a:r>
            <a:r>
              <a:rPr lang="en-GB" dirty="0">
                <a:solidFill>
                  <a:schemeClr val="lt1"/>
                </a:solidFill>
              </a:rPr>
              <a:t> – by Content Design London</a:t>
            </a:r>
            <a:endParaRPr dirty="0">
              <a:solidFill>
                <a:schemeClr val="lt1"/>
              </a:solidFill>
            </a:endParaRPr>
          </a:p>
          <a:p>
            <a:pPr marL="457200" lvl="0" indent="-355600" algn="l" rtl="0">
              <a:lnSpc>
                <a:spcPct val="150000"/>
              </a:lnSpc>
              <a:spcBef>
                <a:spcPts val="3100"/>
              </a:spcBef>
              <a:spcAft>
                <a:spcPts val="0"/>
              </a:spcAft>
              <a:buClr>
                <a:schemeClr val="lt1"/>
              </a:buClr>
              <a:buSzPts val="2000"/>
              <a:buChar char="●"/>
            </a:pPr>
            <a:r>
              <a:rPr lang="en-GB" u="sng" dirty="0">
                <a:solidFill>
                  <a:schemeClr val="lt1"/>
                </a:solidFill>
                <a:hlinkClick r:id="rId5">
                  <a:extLst>
                    <a:ext uri="{A12FA001-AC4F-418D-AE19-62706E023703}">
                      <ahyp:hlinkClr xmlns:ahyp="http://schemas.microsoft.com/office/drawing/2018/hyperlinkcolor" val="tx"/>
                    </a:ext>
                  </a:extLst>
                </a:hlinkClick>
              </a:rPr>
              <a:t>Make your PowerPoint presentations accessible to people with disabilities</a:t>
            </a:r>
            <a:r>
              <a:rPr lang="en-GB" dirty="0">
                <a:solidFill>
                  <a:schemeClr val="lt1"/>
                </a:solidFill>
              </a:rPr>
              <a:t> – Microsoft support</a:t>
            </a:r>
            <a:endParaRPr dirty="0">
              <a:solidFill>
                <a:schemeClr val="lt1"/>
              </a:solidFill>
            </a:endParaRPr>
          </a:p>
          <a:p>
            <a:pPr marL="457200" lvl="0" indent="-355600" algn="l" rtl="0">
              <a:lnSpc>
                <a:spcPct val="115000"/>
              </a:lnSpc>
              <a:spcBef>
                <a:spcPts val="3100"/>
              </a:spcBef>
              <a:spcAft>
                <a:spcPts val="0"/>
              </a:spcAft>
              <a:buClr>
                <a:schemeClr val="lt1"/>
              </a:buClr>
              <a:buSzPts val="2000"/>
              <a:buChar char="●"/>
            </a:pPr>
            <a:r>
              <a:rPr lang="en-GB" u="sng" dirty="0">
                <a:solidFill>
                  <a:schemeClr val="lt1"/>
                </a:solidFill>
                <a:hlinkClick r:id="rId6">
                  <a:extLst>
                    <a:ext uri="{A12FA001-AC4F-418D-AE19-62706E023703}">
                      <ahyp:hlinkClr xmlns:ahyp="http://schemas.microsoft.com/office/drawing/2018/hyperlinkcolor" val="tx"/>
                    </a:ext>
                  </a:extLst>
                </a:hlinkClick>
              </a:rPr>
              <a:t>Create better conference slides and presentations</a:t>
            </a:r>
            <a:r>
              <a:rPr lang="en-GB" dirty="0">
                <a:solidFill>
                  <a:schemeClr val="lt1"/>
                </a:solidFill>
              </a:rPr>
              <a:t> – Stephanie Walter</a:t>
            </a:r>
            <a:endParaRPr dirty="0">
              <a:solidFill>
                <a:schemeClr val="lt1"/>
              </a:solidFill>
            </a:endParaRPr>
          </a:p>
          <a:p>
            <a:pPr marL="0" lvl="0" indent="0" algn="l" rtl="0">
              <a:lnSpc>
                <a:spcPct val="115000"/>
              </a:lnSpc>
              <a:spcBef>
                <a:spcPts val="2000"/>
              </a:spcBef>
              <a:spcAft>
                <a:spcPts val="1200"/>
              </a:spcAft>
              <a:buClr>
                <a:schemeClr val="dk1"/>
              </a:buClr>
              <a:buSzPts val="1100"/>
              <a:buFont typeface="Arial"/>
              <a:buNone/>
            </a:pPr>
            <a:endParaRPr dirty="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81"/>
        <p:cNvGrpSpPr/>
        <p:nvPr/>
      </p:nvGrpSpPr>
      <p:grpSpPr>
        <a:xfrm>
          <a:off x="0" y="0"/>
          <a:ext cx="0" cy="0"/>
          <a:chOff x="0" y="0"/>
          <a:chExt cx="0" cy="0"/>
        </a:xfrm>
      </p:grpSpPr>
      <p:sp>
        <p:nvSpPr>
          <p:cNvPr id="482" name="Google Shape;482;p85"/>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Inclusion in general</a:t>
            </a:r>
            <a:endParaRPr sz="3600">
              <a:solidFill>
                <a:schemeClr val="lt1"/>
              </a:solidFill>
            </a:endParaRPr>
          </a:p>
        </p:txBody>
      </p:sp>
      <p:sp>
        <p:nvSpPr>
          <p:cNvPr id="483" name="Google Shape;483;p85"/>
          <p:cNvSpPr txBox="1">
            <a:spLocks noGrp="1"/>
          </p:cNvSpPr>
          <p:nvPr>
            <p:ph type="body" idx="1"/>
          </p:nvPr>
        </p:nvSpPr>
        <p:spPr>
          <a:xfrm>
            <a:off x="311700" y="947202"/>
            <a:ext cx="8520600" cy="3416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chemeClr val="lt1"/>
              </a:buClr>
              <a:buSzPts val="2000"/>
              <a:buChar char="●"/>
            </a:pPr>
            <a:r>
              <a:rPr lang="en-GB" u="sng" dirty="0">
                <a:solidFill>
                  <a:schemeClr val="lt1"/>
                </a:solidFill>
                <a:hlinkClick r:id="rId3">
                  <a:extLst>
                    <a:ext uri="{A12FA001-AC4F-418D-AE19-62706E023703}">
                      <ahyp:hlinkClr xmlns:ahyp="http://schemas.microsoft.com/office/drawing/2018/hyperlinkcolor" val="tx"/>
                    </a:ext>
                  </a:extLst>
                </a:hlinkClick>
              </a:rPr>
              <a:t>A beginner’s guide to inclusive UX design</a:t>
            </a:r>
            <a:r>
              <a:rPr lang="en-GB" dirty="0">
                <a:solidFill>
                  <a:schemeClr val="lt1"/>
                </a:solidFill>
              </a:rPr>
              <a:t> by Trina Moore </a:t>
            </a:r>
            <a:r>
              <a:rPr lang="en-GB" dirty="0" err="1">
                <a:solidFill>
                  <a:schemeClr val="lt1"/>
                </a:solidFill>
              </a:rPr>
              <a:t>Pervall</a:t>
            </a:r>
            <a:r>
              <a:rPr lang="en-GB" dirty="0">
                <a:solidFill>
                  <a:schemeClr val="lt1"/>
                </a:solidFill>
              </a:rPr>
              <a:t> </a:t>
            </a:r>
            <a:endParaRPr dirty="0">
              <a:solidFill>
                <a:schemeClr val="lt1"/>
              </a:solidFill>
            </a:endParaRPr>
          </a:p>
          <a:p>
            <a:pPr marL="457200" lvl="0" indent="-355600" algn="l" rtl="0">
              <a:lnSpc>
                <a:spcPct val="150000"/>
              </a:lnSpc>
              <a:spcBef>
                <a:spcPts val="2000"/>
              </a:spcBef>
              <a:spcAft>
                <a:spcPts val="0"/>
              </a:spcAft>
              <a:buClr>
                <a:schemeClr val="lt1"/>
              </a:buClr>
              <a:buSzPts val="2000"/>
              <a:buChar char="●"/>
            </a:pPr>
            <a:r>
              <a:rPr lang="en-GB" u="sng" dirty="0">
                <a:solidFill>
                  <a:schemeClr val="lt1"/>
                </a:solidFill>
                <a:hlinkClick r:id="rId4">
                  <a:extLst>
                    <a:ext uri="{A12FA001-AC4F-418D-AE19-62706E023703}">
                      <ahyp:hlinkClr xmlns:ahyp="http://schemas.microsoft.com/office/drawing/2018/hyperlinkcolor" val="tx"/>
                    </a:ext>
                  </a:extLst>
                </a:hlinkClick>
              </a:rPr>
              <a:t>The practicalities of inclusive service design</a:t>
            </a:r>
            <a:r>
              <a:rPr lang="en-GB" dirty="0">
                <a:solidFill>
                  <a:schemeClr val="lt1"/>
                </a:solidFill>
              </a:rPr>
              <a:t> by Fiona McAra-Hunter</a:t>
            </a:r>
            <a:endParaRPr dirty="0">
              <a:solidFill>
                <a:schemeClr val="lt1"/>
              </a:solidFill>
            </a:endParaRPr>
          </a:p>
          <a:p>
            <a:pPr marL="457200" lvl="0" indent="-355600" algn="l" rtl="0">
              <a:lnSpc>
                <a:spcPct val="150000"/>
              </a:lnSpc>
              <a:spcBef>
                <a:spcPts val="2000"/>
              </a:spcBef>
              <a:spcAft>
                <a:spcPts val="0"/>
              </a:spcAft>
              <a:buClr>
                <a:schemeClr val="lt1"/>
              </a:buClr>
              <a:buSzPts val="2000"/>
              <a:buChar char="●"/>
            </a:pPr>
            <a:r>
              <a:rPr lang="en-GB" u="sng" dirty="0">
                <a:solidFill>
                  <a:schemeClr val="lt1"/>
                </a:solidFill>
                <a:hlinkClick r:id="rId5">
                  <a:extLst>
                    <a:ext uri="{A12FA001-AC4F-418D-AE19-62706E023703}">
                      <ahyp:hlinkClr xmlns:ahyp="http://schemas.microsoft.com/office/drawing/2018/hyperlinkcolor" val="tx"/>
                    </a:ext>
                  </a:extLst>
                </a:hlinkClick>
              </a:rPr>
              <a:t>Inclusivity and content design</a:t>
            </a:r>
            <a:r>
              <a:rPr lang="en-GB" dirty="0">
                <a:solidFill>
                  <a:schemeClr val="lt1"/>
                </a:solidFill>
              </a:rPr>
              <a:t>, YouTube video by Content Teatime</a:t>
            </a:r>
            <a:endParaRPr dirty="0">
              <a:solidFill>
                <a:schemeClr val="lt1"/>
              </a:solidFill>
            </a:endParaRPr>
          </a:p>
          <a:p>
            <a:pPr marL="457200" lvl="0" indent="-355600" algn="l" rtl="0">
              <a:lnSpc>
                <a:spcPct val="150000"/>
              </a:lnSpc>
              <a:spcBef>
                <a:spcPts val="2000"/>
              </a:spcBef>
              <a:spcAft>
                <a:spcPts val="0"/>
              </a:spcAft>
              <a:buClr>
                <a:schemeClr val="lt1"/>
              </a:buClr>
              <a:buSzPts val="2000"/>
              <a:buChar char="●"/>
            </a:pPr>
            <a:r>
              <a:rPr lang="en-GB" dirty="0">
                <a:solidFill>
                  <a:schemeClr val="lt1"/>
                </a:solidFill>
              </a:rPr>
              <a:t>On inclusive content: </a:t>
            </a:r>
            <a:r>
              <a:rPr lang="en-GB" u="sng" dirty="0">
                <a:solidFill>
                  <a:schemeClr val="lt1"/>
                </a:solidFill>
                <a:hlinkClick r:id="rId6">
                  <a:extLst>
                    <a:ext uri="{A12FA001-AC4F-418D-AE19-62706E023703}">
                      <ahyp:hlinkClr xmlns:ahyp="http://schemas.microsoft.com/office/drawing/2018/hyperlinkcolor" val="tx"/>
                    </a:ext>
                  </a:extLst>
                </a:hlinkClick>
              </a:rPr>
              <a:t>Fighting talk</a:t>
            </a:r>
            <a:r>
              <a:rPr lang="en-GB" dirty="0">
                <a:solidFill>
                  <a:schemeClr val="lt1"/>
                </a:solidFill>
              </a:rPr>
              <a:t> by Ettie Bailey-King </a:t>
            </a:r>
            <a:endParaRPr dirty="0">
              <a:solidFill>
                <a:schemeClr val="lt1"/>
              </a:solidFill>
            </a:endParaRPr>
          </a:p>
          <a:p>
            <a:pPr marL="457200" lvl="0" indent="-355600" algn="l" rtl="0">
              <a:spcBef>
                <a:spcPts val="2000"/>
              </a:spcBef>
              <a:spcAft>
                <a:spcPts val="0"/>
              </a:spcAft>
              <a:buClr>
                <a:schemeClr val="lt1"/>
              </a:buClr>
              <a:buSzPts val="2000"/>
              <a:buChar char="●"/>
            </a:pPr>
            <a:r>
              <a:rPr lang="en-GB" u="sng" dirty="0">
                <a:solidFill>
                  <a:schemeClr val="lt1"/>
                </a:solidFill>
                <a:hlinkClick r:id="rId7">
                  <a:extLst>
                    <a:ext uri="{A12FA001-AC4F-418D-AE19-62706E023703}">
                      <ahyp:hlinkClr xmlns:ahyp="http://schemas.microsoft.com/office/drawing/2018/hyperlinkcolor" val="tx"/>
                    </a:ext>
                  </a:extLst>
                </a:hlinkClick>
              </a:rPr>
              <a:t>Liberating Structures: Change Methods for Everybody Every Day</a:t>
            </a:r>
            <a:endParaRPr dirty="0">
              <a:solidFill>
                <a:schemeClr val="lt1"/>
              </a:solidFill>
            </a:endParaRPr>
          </a:p>
          <a:p>
            <a:pPr marL="0" lvl="0" indent="0" algn="l" rtl="0">
              <a:spcBef>
                <a:spcPts val="1200"/>
              </a:spcBef>
              <a:spcAft>
                <a:spcPts val="0"/>
              </a:spcAft>
              <a:buNone/>
            </a:pPr>
            <a:endParaRPr dirty="0"/>
          </a:p>
          <a:p>
            <a:pPr marL="0" lvl="0" indent="0" algn="l" rtl="0">
              <a:spcBef>
                <a:spcPts val="1200"/>
              </a:spcBef>
              <a:spcAft>
                <a:spcPts val="1200"/>
              </a:spcAft>
              <a:buClr>
                <a:schemeClr val="dk1"/>
              </a:buClr>
              <a:buSzPts val="1100"/>
              <a:buFont typeface="Arial"/>
              <a:buNone/>
            </a:pPr>
            <a:endParaRPr dirty="0">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487"/>
        <p:cNvGrpSpPr/>
        <p:nvPr/>
      </p:nvGrpSpPr>
      <p:grpSpPr>
        <a:xfrm>
          <a:off x="0" y="0"/>
          <a:ext cx="0" cy="0"/>
          <a:chOff x="0" y="0"/>
          <a:chExt cx="0" cy="0"/>
        </a:xfrm>
      </p:grpSpPr>
      <p:sp>
        <p:nvSpPr>
          <p:cNvPr id="488" name="Google Shape;488;p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6400">
                <a:solidFill>
                  <a:srgbClr val="FCFAF7"/>
                </a:solidFill>
              </a:rPr>
              <a:t>Focus on some groups</a:t>
            </a:r>
            <a:endParaRPr sz="6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7"/>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1D5C65"/>
                </a:solidFill>
              </a:rPr>
              <a:t>Context</a:t>
            </a:r>
            <a:endParaRPr>
              <a:solidFill>
                <a:srgbClr val="1D5C65"/>
              </a:solidFill>
            </a:endParaRPr>
          </a:p>
        </p:txBody>
      </p:sp>
      <p:sp>
        <p:nvSpPr>
          <p:cNvPr id="494" name="Google Shape;494;p87"/>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Housing application for a council in Scotland</a:t>
            </a:r>
            <a:endParaRPr/>
          </a:p>
          <a:p>
            <a:pPr marL="457200" lvl="0" indent="-355600" algn="l" rtl="0">
              <a:lnSpc>
                <a:spcPct val="200000"/>
              </a:lnSpc>
              <a:spcBef>
                <a:spcPts val="0"/>
              </a:spcBef>
              <a:spcAft>
                <a:spcPts val="0"/>
              </a:spcAft>
              <a:buSzPts val="2000"/>
              <a:buChar char="●"/>
            </a:pPr>
            <a:r>
              <a:rPr lang="en-GB"/>
              <a:t>a complex form to test to apply for council housing </a:t>
            </a:r>
            <a:endParaRPr/>
          </a:p>
          <a:p>
            <a:pPr marL="457200" lvl="0" indent="-355600" algn="l" rtl="0">
              <a:lnSpc>
                <a:spcPct val="200000"/>
              </a:lnSpc>
              <a:spcBef>
                <a:spcPts val="0"/>
              </a:spcBef>
              <a:spcAft>
                <a:spcPts val="0"/>
              </a:spcAft>
              <a:buSzPts val="2000"/>
              <a:buChar char="●"/>
            </a:pPr>
            <a:r>
              <a:rPr lang="en-GB"/>
              <a:t>no budget for user research</a:t>
            </a:r>
            <a:endParaRPr/>
          </a:p>
          <a:p>
            <a:pPr marL="457200" lvl="0" indent="-355600" algn="l" rtl="0">
              <a:lnSpc>
                <a:spcPct val="200000"/>
              </a:lnSpc>
              <a:spcBef>
                <a:spcPts val="0"/>
              </a:spcBef>
              <a:spcAft>
                <a:spcPts val="0"/>
              </a:spcAft>
              <a:buSzPts val="2000"/>
              <a:buChar char="●"/>
            </a:pPr>
            <a:r>
              <a:rPr lang="en-GB"/>
              <a:t> very little time before going live</a:t>
            </a:r>
            <a:endParaRPr/>
          </a:p>
          <a:p>
            <a:pPr marL="0" lvl="0" indent="0" algn="l" rtl="0">
              <a:lnSpc>
                <a:spcPct val="200000"/>
              </a:lnSpc>
              <a:spcBef>
                <a:spcPts val="1200"/>
              </a:spcBef>
              <a:spcAft>
                <a:spcPts val="1200"/>
              </a:spcAft>
              <a:buSzPts val="20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8"/>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1D5C65"/>
                </a:solidFill>
              </a:rPr>
              <a:t>Who was most likely to struggle with the form?</a:t>
            </a:r>
            <a:endParaRPr>
              <a:solidFill>
                <a:srgbClr val="1D5C65"/>
              </a:solidFill>
            </a:endParaRPr>
          </a:p>
        </p:txBody>
      </p:sp>
      <p:sp>
        <p:nvSpPr>
          <p:cNvPr id="500" name="Google Shape;500;p88"/>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SzPts val="2000"/>
              <a:buNone/>
            </a:pPr>
            <a:r>
              <a:rPr lang="en-GB"/>
              <a:t>People:</a:t>
            </a:r>
            <a:endParaRPr/>
          </a:p>
          <a:p>
            <a:pPr marL="457200" lvl="0" indent="-355600" algn="l" rtl="0">
              <a:lnSpc>
                <a:spcPct val="200000"/>
              </a:lnSpc>
              <a:spcBef>
                <a:spcPts val="1200"/>
              </a:spcBef>
              <a:spcAft>
                <a:spcPts val="0"/>
              </a:spcAft>
              <a:buSzPts val="2000"/>
              <a:buChar char="●"/>
            </a:pPr>
            <a:r>
              <a:rPr lang="en-GB"/>
              <a:t>who did not have English as their first language</a:t>
            </a:r>
            <a:endParaRPr/>
          </a:p>
          <a:p>
            <a:pPr marL="457200" lvl="0" indent="-355600" algn="l" rtl="0">
              <a:lnSpc>
                <a:spcPct val="200000"/>
              </a:lnSpc>
              <a:spcBef>
                <a:spcPts val="0"/>
              </a:spcBef>
              <a:spcAft>
                <a:spcPts val="0"/>
              </a:spcAft>
              <a:buSzPts val="2000"/>
              <a:buChar char="●"/>
            </a:pPr>
            <a:r>
              <a:rPr lang="en-GB"/>
              <a:t>with low digital skills</a:t>
            </a:r>
            <a:endParaRPr/>
          </a:p>
          <a:p>
            <a:pPr marL="457200" lvl="0" indent="-355600" algn="l" rtl="0">
              <a:lnSpc>
                <a:spcPct val="200000"/>
              </a:lnSpc>
              <a:spcBef>
                <a:spcPts val="0"/>
              </a:spcBef>
              <a:spcAft>
                <a:spcPts val="0"/>
              </a:spcAft>
              <a:buSzPts val="2000"/>
              <a:buChar char="●"/>
            </a:pPr>
            <a:r>
              <a:rPr lang="en-GB"/>
              <a:t>at risk of homelessness</a:t>
            </a:r>
            <a:endParaRPr/>
          </a:p>
          <a:p>
            <a:pPr marL="457200" lvl="0" indent="-355600" algn="l" rtl="0">
              <a:lnSpc>
                <a:spcPct val="200000"/>
              </a:lnSpc>
              <a:spcBef>
                <a:spcPts val="0"/>
              </a:spcBef>
              <a:spcAft>
                <a:spcPts val="0"/>
              </a:spcAft>
              <a:buSzPts val="2000"/>
              <a:buChar char="●"/>
            </a:pPr>
            <a:r>
              <a:rPr lang="en-GB"/>
              <a:t>low vision or other disabilities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5"/>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Defining accessibility</a:t>
            </a:r>
            <a:endParaRPr>
              <a:solidFill>
                <a:srgbClr val="A60070"/>
              </a:solidFill>
            </a:endParaRPr>
          </a:p>
        </p:txBody>
      </p:sp>
      <p:sp>
        <p:nvSpPr>
          <p:cNvPr id="154" name="Google Shape;154;p35"/>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“Accessibility means that people can do what they need to do in a similar amount of time and effort as someone that does not have a disability.	</a:t>
            </a:r>
            <a:endParaRPr/>
          </a:p>
          <a:p>
            <a:pPr marL="0" lvl="0" indent="0" algn="l" rtl="0">
              <a:spcBef>
                <a:spcPts val="1200"/>
              </a:spcBef>
              <a:spcAft>
                <a:spcPts val="0"/>
              </a:spcAft>
              <a:buNone/>
            </a:pPr>
            <a:r>
              <a:rPr lang="en-GB"/>
              <a:t>It means that people are empowered and can be independent”</a:t>
            </a:r>
            <a:endParaRPr/>
          </a:p>
          <a:p>
            <a:pPr marL="0" lvl="0" indent="0" algn="l" rtl="0">
              <a:spcBef>
                <a:spcPts val="1200"/>
              </a:spcBef>
              <a:spcAft>
                <a:spcPts val="0"/>
              </a:spcAft>
              <a:buNone/>
            </a:pPr>
            <a:r>
              <a:rPr lang="en-GB"/>
              <a:t>			</a:t>
            </a:r>
            <a:endParaRPr/>
          </a:p>
          <a:p>
            <a:pPr marL="0" lvl="0" indent="0" algn="l" rtl="0">
              <a:spcBef>
                <a:spcPts val="1200"/>
              </a:spcBef>
              <a:spcAft>
                <a:spcPts val="1200"/>
              </a:spcAft>
              <a:buClr>
                <a:schemeClr val="dk1"/>
              </a:buClr>
              <a:buSzPts val="1100"/>
              <a:buFont typeface="Arial"/>
              <a:buNone/>
            </a:pPr>
            <a:r>
              <a:rPr lang="en-GB"/>
              <a:t>Source: </a:t>
            </a:r>
            <a:r>
              <a:rPr lang="en-GB" u="sng">
                <a:solidFill>
                  <a:srgbClr val="1D5C65"/>
                </a:solidFill>
                <a:hlinkClick r:id="rId3">
                  <a:extLst>
                    <a:ext uri="{A12FA001-AC4F-418D-AE19-62706E023703}">
                      <ahyp:hlinkClr xmlns:ahyp="http://schemas.microsoft.com/office/drawing/2018/hyperlinkcolor" val="tx"/>
                    </a:ext>
                  </a:extLst>
                </a:hlinkClick>
              </a:rPr>
              <a:t>GOV.UK Blog post</a:t>
            </a:r>
            <a:endParaRPr>
              <a:solidFill>
                <a:srgbClr val="1D5C65"/>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4">
          <a:extLst>
            <a:ext uri="{FF2B5EF4-FFF2-40B4-BE49-F238E27FC236}">
              <a16:creationId xmlns:a16="http://schemas.microsoft.com/office/drawing/2014/main" id="{028BEC36-F4FD-FDF0-C266-EBCB5E5ADCF2}"/>
            </a:ext>
          </a:extLst>
        </p:cNvPr>
        <p:cNvGrpSpPr/>
        <p:nvPr/>
      </p:nvGrpSpPr>
      <p:grpSpPr>
        <a:xfrm>
          <a:off x="0" y="0"/>
          <a:ext cx="0" cy="0"/>
          <a:chOff x="0" y="0"/>
          <a:chExt cx="0" cy="0"/>
        </a:xfrm>
      </p:grpSpPr>
      <p:sp>
        <p:nvSpPr>
          <p:cNvPr id="505" name="Google Shape;505;p89">
            <a:extLst>
              <a:ext uri="{FF2B5EF4-FFF2-40B4-BE49-F238E27FC236}">
                <a16:creationId xmlns:a16="http://schemas.microsoft.com/office/drawing/2014/main" id="{0BEED6D3-3A7B-13DC-D6CE-7FF736480864}"/>
              </a:ext>
            </a:extLst>
          </p:cNvPr>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GB" dirty="0">
                <a:solidFill>
                  <a:srgbClr val="1D5C65"/>
                </a:solidFill>
              </a:rPr>
              <a:t>2 rounds of testing</a:t>
            </a:r>
            <a:endParaRPr dirty="0">
              <a:solidFill>
                <a:srgbClr val="1D5C65"/>
              </a:solidFill>
            </a:endParaRPr>
          </a:p>
        </p:txBody>
      </p:sp>
      <p:sp>
        <p:nvSpPr>
          <p:cNvPr id="508" name="Google Shape;508;p89">
            <a:extLst>
              <a:ext uri="{FF2B5EF4-FFF2-40B4-BE49-F238E27FC236}">
                <a16:creationId xmlns:a16="http://schemas.microsoft.com/office/drawing/2014/main" id="{753BC807-1475-2602-97EF-540E111F025A}"/>
              </a:ext>
            </a:extLst>
          </p:cNvPr>
          <p:cNvSpPr txBox="1"/>
          <p:nvPr/>
        </p:nvSpPr>
        <p:spPr>
          <a:xfrm>
            <a:off x="311700" y="1152475"/>
            <a:ext cx="46827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Syrian refugees  + interpreters</a:t>
            </a:r>
            <a:endParaRPr sz="2000">
              <a:solidFill>
                <a:srgbClr val="434343"/>
              </a:solidFill>
              <a:latin typeface="Roboto"/>
              <a:ea typeface="Roboto"/>
              <a:cs typeface="Roboto"/>
              <a:sym typeface="Roboto"/>
            </a:endParaRPr>
          </a:p>
          <a:p>
            <a:pPr marL="457200" lvl="0" indent="-355600" algn="l" rtl="0">
              <a:lnSpc>
                <a:spcPct val="150000"/>
              </a:lnSpc>
              <a:spcBef>
                <a:spcPts val="20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low digital skills</a:t>
            </a:r>
            <a:endParaRPr sz="2000">
              <a:solidFill>
                <a:srgbClr val="434343"/>
              </a:solidFill>
              <a:latin typeface="Roboto"/>
              <a:ea typeface="Roboto"/>
              <a:cs typeface="Roboto"/>
              <a:sym typeface="Roboto"/>
            </a:endParaRPr>
          </a:p>
          <a:p>
            <a:pPr marL="457200" lvl="0" indent="-355600" algn="l" rtl="0">
              <a:lnSpc>
                <a:spcPct val="150000"/>
              </a:lnSpc>
              <a:spcBef>
                <a:spcPts val="20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people at risk of homelessness</a:t>
            </a:r>
            <a:endParaRPr sz="2000">
              <a:solidFill>
                <a:srgbClr val="434343"/>
              </a:solidFill>
              <a:latin typeface="Roboto"/>
              <a:ea typeface="Roboto"/>
              <a:cs typeface="Roboto"/>
              <a:sym typeface="Roboto"/>
            </a:endParaRPr>
          </a:p>
          <a:p>
            <a:pPr marL="457200" lvl="0" indent="-355600" algn="l" rtl="0">
              <a:lnSpc>
                <a:spcPct val="150000"/>
              </a:lnSpc>
              <a:spcBef>
                <a:spcPts val="2000"/>
              </a:spcBef>
              <a:spcAft>
                <a:spcPts val="2000"/>
              </a:spcAft>
              <a:buClr>
                <a:srgbClr val="434343"/>
              </a:buClr>
              <a:buSzPts val="2000"/>
              <a:buFont typeface="Roboto"/>
              <a:buChar char="●"/>
            </a:pPr>
            <a:r>
              <a:rPr lang="en-GB" sz="2000">
                <a:solidFill>
                  <a:srgbClr val="434343"/>
                </a:solidFill>
                <a:latin typeface="Roboto"/>
                <a:ea typeface="Roboto"/>
                <a:cs typeface="Roboto"/>
                <a:sym typeface="Roboto"/>
              </a:rPr>
              <a:t>one teenager + their support worker</a:t>
            </a:r>
            <a:endParaRPr sz="2000">
              <a:solidFill>
                <a:srgbClr val="434343"/>
              </a:solidFill>
              <a:latin typeface="Roboto"/>
              <a:ea typeface="Roboto"/>
              <a:cs typeface="Roboto"/>
              <a:sym typeface="Roboto"/>
            </a:endParaRPr>
          </a:p>
        </p:txBody>
      </p:sp>
      <p:pic>
        <p:nvPicPr>
          <p:cNvPr id="506" name="Google Shape;506;p89" descr="one screen on the prototype as a mobile phone screen">
            <a:extLst>
              <a:ext uri="{FF2B5EF4-FFF2-40B4-BE49-F238E27FC236}">
                <a16:creationId xmlns:a16="http://schemas.microsoft.com/office/drawing/2014/main" id="{C34E89E7-C756-BF47-7DC9-1AF743274137}"/>
              </a:ext>
            </a:extLst>
          </p:cNvPr>
          <p:cNvPicPr preferRelativeResize="0"/>
          <p:nvPr/>
        </p:nvPicPr>
        <p:blipFill rotWithShape="1">
          <a:blip r:embed="rId3">
            <a:alphaModFix/>
          </a:blip>
          <a:srcRect/>
          <a:stretch/>
        </p:blipFill>
        <p:spPr>
          <a:xfrm>
            <a:off x="5147375" y="1126113"/>
            <a:ext cx="1610225" cy="3298825"/>
          </a:xfrm>
          <a:prstGeom prst="rect">
            <a:avLst/>
          </a:prstGeom>
          <a:noFill/>
          <a:ln>
            <a:noFill/>
          </a:ln>
        </p:spPr>
      </p:pic>
      <p:pic>
        <p:nvPicPr>
          <p:cNvPr id="3" name="Picture 2" descr="the same screen now showing text of the interface in Arabic as it's seen via Google lens">
            <a:extLst>
              <a:ext uri="{FF2B5EF4-FFF2-40B4-BE49-F238E27FC236}">
                <a16:creationId xmlns:a16="http://schemas.microsoft.com/office/drawing/2014/main" id="{3265BD74-7D4A-054F-9A66-B53AF844BE4F}"/>
              </a:ext>
            </a:extLst>
          </p:cNvPr>
          <p:cNvPicPr>
            <a:picLocks noChangeAspect="1"/>
          </p:cNvPicPr>
          <p:nvPr/>
        </p:nvPicPr>
        <p:blipFill>
          <a:blip r:embed="rId4"/>
          <a:stretch>
            <a:fillRect/>
          </a:stretch>
        </p:blipFill>
        <p:spPr>
          <a:xfrm>
            <a:off x="6757200" y="1152000"/>
            <a:ext cx="2032000" cy="3263900"/>
          </a:xfrm>
          <a:prstGeom prst="rect">
            <a:avLst/>
          </a:prstGeom>
        </p:spPr>
      </p:pic>
    </p:spTree>
    <p:extLst>
      <p:ext uri="{BB962C8B-B14F-4D97-AF65-F5344CB8AC3E}">
        <p14:creationId xmlns:p14="http://schemas.microsoft.com/office/powerpoint/2010/main" val="3325010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0"/>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1D5C65"/>
                </a:solidFill>
              </a:rPr>
              <a:t>Takeaways for the housing application research</a:t>
            </a:r>
            <a:endParaRPr>
              <a:solidFill>
                <a:srgbClr val="1D5C65"/>
              </a:solidFill>
            </a:endParaRPr>
          </a:p>
        </p:txBody>
      </p:sp>
      <p:sp>
        <p:nvSpPr>
          <p:cNvPr id="514" name="Google Shape;514;p90"/>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A60070"/>
              </a:buClr>
              <a:buSzPts val="2000"/>
              <a:buChar char="●"/>
            </a:pPr>
            <a:r>
              <a:rPr lang="en-GB" dirty="0">
                <a:solidFill>
                  <a:srgbClr val="A60070"/>
                </a:solidFill>
              </a:rPr>
              <a:t>should have had an </a:t>
            </a:r>
            <a:r>
              <a:rPr lang="en-GB" b="1" dirty="0">
                <a:solidFill>
                  <a:srgbClr val="A60070"/>
                </a:solidFill>
              </a:rPr>
              <a:t>ethic plan + be trauma informed</a:t>
            </a:r>
            <a:endParaRPr b="1" dirty="0">
              <a:solidFill>
                <a:srgbClr val="A60070"/>
              </a:solidFill>
            </a:endParaRPr>
          </a:p>
          <a:p>
            <a:pPr marL="457200" lvl="0" indent="-355600" algn="l" rtl="0">
              <a:lnSpc>
                <a:spcPct val="200000"/>
              </a:lnSpc>
              <a:spcBef>
                <a:spcPts val="0"/>
              </a:spcBef>
              <a:spcAft>
                <a:spcPts val="0"/>
              </a:spcAft>
              <a:buSzPts val="2000"/>
              <a:buChar char="●"/>
            </a:pPr>
            <a:r>
              <a:rPr lang="en-GB" dirty="0"/>
              <a:t>having a trusted relay in the community really helps</a:t>
            </a:r>
            <a:endParaRPr dirty="0"/>
          </a:p>
          <a:p>
            <a:pPr marL="457200" lvl="0" indent="-355600" algn="l" rtl="0">
              <a:lnSpc>
                <a:spcPct val="200000"/>
              </a:lnSpc>
              <a:spcBef>
                <a:spcPts val="0"/>
              </a:spcBef>
              <a:spcAft>
                <a:spcPts val="0"/>
              </a:spcAft>
              <a:buSzPts val="2000"/>
              <a:buChar char="●"/>
            </a:pPr>
            <a:r>
              <a:rPr lang="en-GB" dirty="0"/>
              <a:t>testing with only a few people still gave us a lot of insights</a:t>
            </a:r>
            <a:endParaRPr dirty="0"/>
          </a:p>
          <a:p>
            <a:pPr marL="457200" lvl="0" indent="-355600" algn="l" rtl="0">
              <a:lnSpc>
                <a:spcPct val="200000"/>
              </a:lnSpc>
              <a:spcBef>
                <a:spcPts val="0"/>
              </a:spcBef>
              <a:spcAft>
                <a:spcPts val="0"/>
              </a:spcAft>
              <a:buSzPts val="2000"/>
              <a:buChar char="●"/>
            </a:pPr>
            <a:r>
              <a:rPr lang="en-GB" dirty="0"/>
              <a:t>be careful with support workers and interpreters</a:t>
            </a:r>
            <a:endParaRPr dirty="0"/>
          </a:p>
          <a:p>
            <a:pPr marL="457200" lvl="0" indent="-355600" algn="l" rtl="0">
              <a:lnSpc>
                <a:spcPct val="200000"/>
              </a:lnSpc>
              <a:spcBef>
                <a:spcPts val="0"/>
              </a:spcBef>
              <a:spcAft>
                <a:spcPts val="0"/>
              </a:spcAft>
              <a:buSzPts val="2000"/>
              <a:buChar char="●"/>
            </a:pPr>
            <a:r>
              <a:rPr lang="en-GB" dirty="0"/>
              <a:t>In some cases, it might be ok not to provide incentives to participants</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518"/>
        <p:cNvGrpSpPr/>
        <p:nvPr/>
      </p:nvGrpSpPr>
      <p:grpSpPr>
        <a:xfrm>
          <a:off x="0" y="0"/>
          <a:ext cx="0" cy="0"/>
          <a:chOff x="0" y="0"/>
          <a:chExt cx="0" cy="0"/>
        </a:xfrm>
      </p:grpSpPr>
      <p:sp>
        <p:nvSpPr>
          <p:cNvPr id="519" name="Google Shape;519;p91"/>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research</a:t>
            </a:r>
            <a:endParaRPr sz="3600">
              <a:solidFill>
                <a:schemeClr val="lt1"/>
              </a:solidFill>
            </a:endParaRPr>
          </a:p>
        </p:txBody>
      </p:sp>
      <p:sp>
        <p:nvSpPr>
          <p:cNvPr id="520" name="Google Shape;520;p91"/>
          <p:cNvSpPr txBox="1"/>
          <p:nvPr/>
        </p:nvSpPr>
        <p:spPr>
          <a:xfrm>
            <a:off x="265825" y="941850"/>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Designed with Care: Creating trauma-informed content</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4">
                  <a:extLst>
                    <a:ext uri="{A12FA001-AC4F-418D-AE19-62706E023703}">
                      <ahyp:hlinkClr xmlns:ahyp="http://schemas.microsoft.com/office/drawing/2018/hyperlinkcolor" val="tx"/>
                    </a:ext>
                  </a:extLst>
                </a:hlinkClick>
              </a:rPr>
              <a:t>Working definition of trauma-informed practice</a:t>
            </a:r>
            <a:r>
              <a:rPr lang="en-GB" sz="2000">
                <a:solidFill>
                  <a:srgbClr val="FFFFFF"/>
                </a:solidFill>
                <a:latin typeface="Roboto"/>
                <a:ea typeface="Roboto"/>
                <a:cs typeface="Roboto"/>
                <a:sym typeface="Roboto"/>
              </a:rPr>
              <a:t> - GOV.UK</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5">
                  <a:extLst>
                    <a:ext uri="{A12FA001-AC4F-418D-AE19-62706E023703}">
                      <ahyp:hlinkClr xmlns:ahyp="http://schemas.microsoft.com/office/drawing/2018/hyperlinkcolor" val="tx"/>
                    </a:ext>
                  </a:extLst>
                </a:hlinkClick>
              </a:rPr>
              <a:t>Building UX research practices for inclusion</a:t>
            </a:r>
            <a:r>
              <a:rPr lang="en-GB" sz="2000">
                <a:solidFill>
                  <a:srgbClr val="FFFFFF"/>
                </a:solidFill>
                <a:latin typeface="Roboto"/>
                <a:ea typeface="Roboto"/>
                <a:cs typeface="Roboto"/>
                <a:sym typeface="Roboto"/>
              </a:rPr>
              <a:t> by Josh Kim and Maureen Barrientos - YouTube video</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6">
                  <a:extLst>
                    <a:ext uri="{A12FA001-AC4F-418D-AE19-62706E023703}">
                      <ahyp:hlinkClr xmlns:ahyp="http://schemas.microsoft.com/office/drawing/2018/hyperlinkcolor" val="tx"/>
                    </a:ext>
                  </a:extLst>
                </a:hlinkClick>
              </a:rPr>
              <a:t>Citizen Advice</a:t>
            </a:r>
            <a:r>
              <a:rPr lang="en-GB" sz="2000">
                <a:solidFill>
                  <a:srgbClr val="FFFFFF"/>
                </a:solidFill>
                <a:latin typeface="Roboto"/>
                <a:ea typeface="Roboto"/>
                <a:cs typeface="Roboto"/>
                <a:sym typeface="Roboto"/>
              </a:rPr>
              <a:t> </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7">
                  <a:extLst>
                    <a:ext uri="{A12FA001-AC4F-418D-AE19-62706E023703}">
                      <ahyp:hlinkClr xmlns:ahyp="http://schemas.microsoft.com/office/drawing/2018/hyperlinkcolor" val="tx"/>
                    </a:ext>
                  </a:extLst>
                </a:hlinkClick>
              </a:rPr>
              <a:t>User research with disabled people and their families</a:t>
            </a:r>
            <a:r>
              <a:rPr lang="en-GB" sz="2000">
                <a:solidFill>
                  <a:srgbClr val="FFFFFF"/>
                </a:solidFill>
                <a:latin typeface="Roboto"/>
                <a:ea typeface="Roboto"/>
                <a:cs typeface="Roboto"/>
                <a:sym typeface="Roboto"/>
              </a:rPr>
              <a:t> - Scope</a:t>
            </a:r>
            <a:endParaRPr sz="2000">
              <a:solidFill>
                <a:srgbClr val="FFFFFF"/>
              </a:solidFill>
              <a:latin typeface="Roboto"/>
              <a:ea typeface="Roboto"/>
              <a:cs typeface="Roboto"/>
              <a:sym typeface="Roboto"/>
            </a:endParaRPr>
          </a:p>
          <a:p>
            <a:pPr marL="457200" lvl="0" indent="-355600" algn="l" rtl="0">
              <a:spcBef>
                <a:spcPts val="2000"/>
              </a:spcBef>
              <a:spcAft>
                <a:spcPts val="2000"/>
              </a:spcAft>
              <a:buClr>
                <a:srgbClr val="FFFFFF"/>
              </a:buClr>
              <a:buSzPts val="2000"/>
              <a:buFont typeface="Roboto"/>
              <a:buChar char="●"/>
            </a:pPr>
            <a:r>
              <a:rPr lang="en-GB" sz="2000" u="sng">
                <a:solidFill>
                  <a:srgbClr val="FFFFFF"/>
                </a:solidFill>
                <a:latin typeface="Roboto"/>
                <a:ea typeface="Roboto"/>
                <a:cs typeface="Roboto"/>
                <a:sym typeface="Roboto"/>
                <a:hlinkClick r:id="rId8">
                  <a:extLst>
                    <a:ext uri="{A12FA001-AC4F-418D-AE19-62706E023703}">
                      <ahyp:hlinkClr xmlns:ahyp="http://schemas.microsoft.com/office/drawing/2018/hyperlinkcolor" val="tx"/>
                    </a:ext>
                  </a:extLst>
                </a:hlinkClick>
              </a:rPr>
              <a:t>Inclusive user research: vulnerable people</a:t>
            </a:r>
            <a:r>
              <a:rPr lang="en-GB" sz="2000">
                <a:solidFill>
                  <a:srgbClr val="FFFFFF"/>
                </a:solidFill>
                <a:latin typeface="Roboto"/>
                <a:ea typeface="Roboto"/>
                <a:cs typeface="Roboto"/>
                <a:sym typeface="Roboto"/>
              </a:rPr>
              <a:t> - Tetralogical</a:t>
            </a:r>
            <a:endParaRPr sz="2000">
              <a:solidFill>
                <a:srgbClr val="FFFFFF"/>
              </a:solidFill>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524"/>
        <p:cNvGrpSpPr/>
        <p:nvPr/>
      </p:nvGrpSpPr>
      <p:grpSpPr>
        <a:xfrm>
          <a:off x="0" y="0"/>
          <a:ext cx="0" cy="0"/>
          <a:chOff x="0" y="0"/>
          <a:chExt cx="0" cy="0"/>
        </a:xfrm>
      </p:grpSpPr>
      <p:sp>
        <p:nvSpPr>
          <p:cNvPr id="525" name="Google Shape;525;p9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7200">
                <a:solidFill>
                  <a:srgbClr val="FCFAF7"/>
                </a:solidFill>
              </a:rPr>
              <a:t>Key takeaways</a:t>
            </a:r>
            <a:endParaRPr sz="7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Shape 529"/>
        <p:cNvGrpSpPr/>
        <p:nvPr/>
      </p:nvGrpSpPr>
      <p:grpSpPr>
        <a:xfrm>
          <a:off x="0" y="0"/>
          <a:ext cx="0" cy="0"/>
          <a:chOff x="0" y="0"/>
          <a:chExt cx="0" cy="0"/>
        </a:xfrm>
      </p:grpSpPr>
      <p:sp>
        <p:nvSpPr>
          <p:cNvPr id="530" name="Google Shape;530;p93"/>
          <p:cNvSpPr txBox="1">
            <a:spLocks noGrp="1"/>
          </p:cNvSpPr>
          <p:nvPr>
            <p:ph type="title"/>
          </p:nvPr>
        </p:nvSpPr>
        <p:spPr>
          <a:xfrm>
            <a:off x="287999" y="288000"/>
            <a:ext cx="45502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Accessibility </a:t>
            </a:r>
            <a:r>
              <a:rPr lang="en-GB" dirty="0">
                <a:solidFill>
                  <a:srgbClr val="FDFAF7"/>
                </a:solidFill>
              </a:rPr>
              <a:t>takeaways</a:t>
            </a:r>
            <a:endParaRPr dirty="0">
              <a:solidFill>
                <a:srgbClr val="FDFAF7"/>
              </a:solidFill>
            </a:endParaRPr>
          </a:p>
        </p:txBody>
      </p:sp>
      <p:sp>
        <p:nvSpPr>
          <p:cNvPr id="532" name="Google Shape;532;p93"/>
          <p:cNvSpPr/>
          <p:nvPr/>
        </p:nvSpPr>
        <p:spPr>
          <a:xfrm>
            <a:off x="4457475" y="288000"/>
            <a:ext cx="1781100" cy="800100"/>
          </a:xfrm>
          <a:prstGeom prst="rect">
            <a:avLst/>
          </a:prstGeom>
          <a:solidFill>
            <a:srgbClr val="D9D2E9">
              <a:alpha val="4177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000" b="1">
                <a:solidFill>
                  <a:srgbClr val="A60070"/>
                </a:solidFill>
                <a:latin typeface="Roboto"/>
                <a:ea typeface="Roboto"/>
                <a:cs typeface="Roboto"/>
                <a:sym typeface="Roboto"/>
              </a:rPr>
              <a:t>1 in 4 person is disabled</a:t>
            </a:r>
            <a:endParaRPr b="1">
              <a:solidFill>
                <a:srgbClr val="A60070"/>
              </a:solidFill>
              <a:latin typeface="Roboto"/>
              <a:ea typeface="Roboto"/>
              <a:cs typeface="Roboto"/>
              <a:sym typeface="Roboto"/>
            </a:endParaRPr>
          </a:p>
        </p:txBody>
      </p:sp>
      <p:sp>
        <p:nvSpPr>
          <p:cNvPr id="533" name="Google Shape;533;p93"/>
          <p:cNvSpPr/>
          <p:nvPr/>
        </p:nvSpPr>
        <p:spPr>
          <a:xfrm>
            <a:off x="6462350" y="288000"/>
            <a:ext cx="2447100" cy="800100"/>
          </a:xfrm>
          <a:prstGeom prst="rect">
            <a:avLst/>
          </a:prstGeom>
          <a:solidFill>
            <a:srgbClr val="D9D2E9">
              <a:alpha val="4177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000" b="1">
                <a:solidFill>
                  <a:srgbClr val="1D5C65"/>
                </a:solidFill>
                <a:latin typeface="Roboto"/>
                <a:ea typeface="Roboto"/>
                <a:cs typeface="Roboto"/>
                <a:sym typeface="Roboto"/>
              </a:rPr>
              <a:t>1 in 7 person is neurodivergent</a:t>
            </a:r>
            <a:endParaRPr b="1">
              <a:solidFill>
                <a:srgbClr val="1D5C65"/>
              </a:solidFill>
              <a:latin typeface="Roboto"/>
              <a:ea typeface="Roboto"/>
              <a:cs typeface="Roboto"/>
              <a:sym typeface="Roboto"/>
            </a:endParaRPr>
          </a:p>
        </p:txBody>
      </p:sp>
      <p:sp>
        <p:nvSpPr>
          <p:cNvPr id="531" name="Google Shape;531;p93"/>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dirty="0"/>
              <a:t>most issues are easy to fix, like adding alt text, checking colour contrast and making sure the text of your link is meaningful</a:t>
            </a:r>
            <a:endParaRPr dirty="0"/>
          </a:p>
          <a:p>
            <a:pPr marL="457200" lvl="0" indent="-355600" algn="l" rtl="0">
              <a:spcBef>
                <a:spcPts val="1000"/>
              </a:spcBef>
              <a:spcAft>
                <a:spcPts val="0"/>
              </a:spcAft>
              <a:buSzPts val="2000"/>
              <a:buChar char="●"/>
            </a:pPr>
            <a:r>
              <a:rPr lang="en-GB" dirty="0"/>
              <a:t>do not rely on colour alone to convey meaning</a:t>
            </a:r>
            <a:endParaRPr dirty="0"/>
          </a:p>
          <a:p>
            <a:pPr marL="457200" lvl="0" indent="-355600" algn="l" rtl="0">
              <a:spcBef>
                <a:spcPts val="1000"/>
              </a:spcBef>
              <a:spcAft>
                <a:spcPts val="0"/>
              </a:spcAft>
              <a:buSzPts val="2000"/>
              <a:buChar char="●"/>
            </a:pPr>
            <a:r>
              <a:rPr lang="en-GB" dirty="0"/>
              <a:t>2 tests: keyboard only and zoom 400%</a:t>
            </a:r>
            <a:endParaRPr dirty="0"/>
          </a:p>
          <a:p>
            <a:pPr marL="457200" lvl="0" indent="-355600" algn="l" rtl="0">
              <a:spcBef>
                <a:spcPts val="1000"/>
              </a:spcBef>
              <a:spcAft>
                <a:spcPts val="0"/>
              </a:spcAft>
              <a:buSzPts val="2000"/>
              <a:buChar char="●"/>
            </a:pPr>
            <a:r>
              <a:rPr lang="en-GB" dirty="0"/>
              <a:t>be careful with numbers</a:t>
            </a:r>
            <a:endParaRPr dirty="0"/>
          </a:p>
          <a:p>
            <a:pPr marL="457200" lvl="0" indent="-355600" algn="l" rtl="0">
              <a:spcBef>
                <a:spcPts val="1000"/>
              </a:spcBef>
              <a:spcAft>
                <a:spcPts val="1000"/>
              </a:spcAft>
              <a:buSzPts val="2000"/>
              <a:buChar char="●"/>
            </a:pPr>
            <a:r>
              <a:rPr lang="en-GB" dirty="0"/>
              <a:t>do NOT use accessibility overlays!</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4"/>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D5C65"/>
                </a:solidFill>
              </a:rPr>
              <a:t>Digital capability: device - network</a:t>
            </a:r>
            <a:endParaRPr>
              <a:solidFill>
                <a:srgbClr val="1D5C65"/>
              </a:solidFill>
            </a:endParaRPr>
          </a:p>
        </p:txBody>
      </p:sp>
      <p:sp>
        <p:nvSpPr>
          <p:cNvPr id="539" name="Google Shape;539;p94"/>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Make it work when the network is poor</a:t>
            </a:r>
            <a:endParaRPr/>
          </a:p>
          <a:p>
            <a:pPr marL="457200" lvl="0" indent="-355600" algn="l" rtl="0">
              <a:lnSpc>
                <a:spcPct val="200000"/>
              </a:lnSpc>
              <a:spcBef>
                <a:spcPts val="0"/>
              </a:spcBef>
              <a:spcAft>
                <a:spcPts val="0"/>
              </a:spcAft>
              <a:buSzPts val="2000"/>
              <a:buChar char="●"/>
            </a:pPr>
            <a:r>
              <a:rPr lang="en-GB"/>
              <a:t>Mobile first</a:t>
            </a:r>
            <a:endParaRPr/>
          </a:p>
          <a:p>
            <a:pPr marL="457200" lvl="0" indent="-355600" algn="l" rtl="0">
              <a:lnSpc>
                <a:spcPct val="200000"/>
              </a:lnSpc>
              <a:spcBef>
                <a:spcPts val="0"/>
              </a:spcBef>
              <a:spcAft>
                <a:spcPts val="0"/>
              </a:spcAft>
              <a:buSzPts val="2000"/>
              <a:buChar char="●"/>
            </a:pPr>
            <a:r>
              <a:rPr lang="en-GB"/>
              <a:t>Test on old devices</a:t>
            </a:r>
            <a:endParaRPr/>
          </a:p>
          <a:p>
            <a:pPr marL="457200" lvl="0" indent="-355600" algn="l" rtl="0">
              <a:lnSpc>
                <a:spcPct val="200000"/>
              </a:lnSpc>
              <a:spcBef>
                <a:spcPts val="0"/>
              </a:spcBef>
              <a:spcAft>
                <a:spcPts val="0"/>
              </a:spcAft>
              <a:buSzPts val="2000"/>
              <a:buChar char="●"/>
            </a:pPr>
            <a:r>
              <a:rPr lang="en-GB"/>
              <a:t>Offer alternative channels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5"/>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D5C65"/>
                </a:solidFill>
              </a:rPr>
              <a:t>Digital capability: data</a:t>
            </a:r>
            <a:endParaRPr>
              <a:solidFill>
                <a:srgbClr val="1D5C65"/>
              </a:solidFill>
            </a:endParaRPr>
          </a:p>
        </p:txBody>
      </p:sp>
      <p:sp>
        <p:nvSpPr>
          <p:cNvPr id="545" name="Google Shape;545;p95"/>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dirty="0"/>
              <a:t>provide a file’s link instead of only an option to download it</a:t>
            </a:r>
            <a:endParaRPr dirty="0"/>
          </a:p>
          <a:p>
            <a:pPr marL="457200" lvl="0" indent="-355600" algn="l" rtl="0">
              <a:spcBef>
                <a:spcPts val="1000"/>
              </a:spcBef>
              <a:spcAft>
                <a:spcPts val="0"/>
              </a:spcAft>
              <a:buSzPts val="2000"/>
              <a:buChar char="●"/>
            </a:pPr>
            <a:r>
              <a:rPr lang="en-GB" dirty="0"/>
              <a:t>if not possible, provide the size of this file </a:t>
            </a:r>
            <a:endParaRPr dirty="0"/>
          </a:p>
          <a:p>
            <a:pPr marL="457200" lvl="0" indent="-355600" algn="l" rtl="0">
              <a:spcBef>
                <a:spcPts val="1000"/>
              </a:spcBef>
              <a:spcAft>
                <a:spcPts val="0"/>
              </a:spcAft>
              <a:buSzPts val="2000"/>
              <a:buChar char="●"/>
            </a:pPr>
            <a:r>
              <a:rPr lang="en-GB"/>
              <a:t>keep image files big enough so the quality allows to see them well, but small enough that it doesn’t use too much data to load</a:t>
            </a:r>
            <a:endParaRPr dirty="0"/>
          </a:p>
          <a:p>
            <a:pPr marL="0" lvl="0" indent="0" algn="l" rtl="0">
              <a:spcBef>
                <a:spcPts val="1000"/>
              </a:spcBef>
              <a:spcAft>
                <a:spcPts val="1000"/>
              </a:spcAft>
              <a:buNone/>
            </a:pPr>
            <a:r>
              <a:rPr lang="en-GB" dirty="0"/>
              <a:t>→ </a:t>
            </a:r>
            <a:r>
              <a:rPr lang="en-GB" b="1" dirty="0"/>
              <a:t>it’s a balance to have between accessibility and digital inclusion</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96"/>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A more inclusive practice </a:t>
            </a:r>
            <a:r>
              <a:rPr lang="en-GB" dirty="0">
                <a:solidFill>
                  <a:srgbClr val="FDFAF7"/>
                </a:solidFill>
              </a:rPr>
              <a:t>takeaways</a:t>
            </a:r>
            <a:endParaRPr dirty="0">
              <a:solidFill>
                <a:srgbClr val="FDFAF7"/>
              </a:solidFill>
            </a:endParaRPr>
          </a:p>
        </p:txBody>
      </p:sp>
      <p:sp>
        <p:nvSpPr>
          <p:cNvPr id="551" name="Google Shape;551;p96"/>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dirty="0"/>
              <a:t>be careful with how you ask about ethnicity, sex and gender </a:t>
            </a:r>
            <a:endParaRPr dirty="0"/>
          </a:p>
          <a:p>
            <a:pPr marL="457200" lvl="0" indent="-355600" algn="l" rtl="0">
              <a:spcBef>
                <a:spcPts val="1000"/>
              </a:spcBef>
              <a:spcAft>
                <a:spcPts val="0"/>
              </a:spcAft>
              <a:buSzPts val="2000"/>
              <a:buChar char="●"/>
            </a:pPr>
            <a:r>
              <a:rPr lang="en-GB" dirty="0"/>
              <a:t>make sure you are not excluding valid names</a:t>
            </a:r>
            <a:endParaRPr dirty="0"/>
          </a:p>
          <a:p>
            <a:pPr marL="457200" lvl="0" indent="-355600" algn="l" rtl="0">
              <a:spcBef>
                <a:spcPts val="1000"/>
              </a:spcBef>
              <a:spcAft>
                <a:spcPts val="0"/>
              </a:spcAft>
              <a:buSzPts val="2000"/>
              <a:buChar char="●"/>
            </a:pPr>
            <a:r>
              <a:rPr lang="en-GB" dirty="0"/>
              <a:t>do not only test with white people</a:t>
            </a:r>
            <a:endParaRPr dirty="0"/>
          </a:p>
          <a:p>
            <a:pPr marL="457200" lvl="0" indent="-355600" algn="l" rtl="0">
              <a:spcBef>
                <a:spcPts val="1000"/>
              </a:spcBef>
              <a:spcAft>
                <a:spcPts val="1000"/>
              </a:spcAft>
              <a:buSzPts val="2000"/>
              <a:buChar char="●"/>
            </a:pPr>
            <a:r>
              <a:rPr lang="en-GB" dirty="0"/>
              <a:t>be intentional with your illustrations</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7"/>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D5C65"/>
                </a:solidFill>
              </a:rPr>
              <a:t>To improve inclusion in your team</a:t>
            </a:r>
            <a:endParaRPr>
              <a:solidFill>
                <a:srgbClr val="1D5C65"/>
              </a:solidFill>
            </a:endParaRPr>
          </a:p>
        </p:txBody>
      </p:sp>
      <p:sp>
        <p:nvSpPr>
          <p:cNvPr id="557" name="Google Shape;557;p97"/>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do not assume there are no disabled people in your team</a:t>
            </a:r>
            <a:endParaRPr/>
          </a:p>
          <a:p>
            <a:pPr marL="457200" lvl="0" indent="-355600" algn="l" rtl="0">
              <a:spcBef>
                <a:spcPts val="1000"/>
              </a:spcBef>
              <a:spcAft>
                <a:spcPts val="0"/>
              </a:spcAft>
              <a:buSzPts val="2000"/>
              <a:buChar char="●"/>
            </a:pPr>
            <a:r>
              <a:rPr lang="en-GB"/>
              <a:t>consider neurodivergence and low numeracy in particular</a:t>
            </a:r>
            <a:endParaRPr/>
          </a:p>
          <a:p>
            <a:pPr marL="457200" lvl="0" indent="-355600" algn="l" rtl="0">
              <a:spcBef>
                <a:spcPts val="1000"/>
              </a:spcBef>
              <a:spcAft>
                <a:spcPts val="0"/>
              </a:spcAft>
              <a:buSzPts val="2000"/>
              <a:buChar char="●"/>
            </a:pPr>
            <a:r>
              <a:rPr lang="en-GB"/>
              <a:t>be careful with ice breakers and use manuals of me</a:t>
            </a:r>
            <a:endParaRPr/>
          </a:p>
          <a:p>
            <a:pPr marL="457200" lvl="0" indent="-355600" algn="l" rtl="0">
              <a:spcBef>
                <a:spcPts val="1000"/>
              </a:spcBef>
              <a:spcAft>
                <a:spcPts val="0"/>
              </a:spcAft>
              <a:buSzPts val="2000"/>
              <a:buChar char="●"/>
            </a:pPr>
            <a:r>
              <a:rPr lang="en-GB"/>
              <a:t>use accessibility checkers for your slides and word documents</a:t>
            </a:r>
            <a:endParaRPr/>
          </a:p>
          <a:p>
            <a:pPr marL="457200" lvl="0" indent="-355600" algn="l" rtl="0">
              <a:spcBef>
                <a:spcPts val="1000"/>
              </a:spcBef>
              <a:spcAft>
                <a:spcPts val="0"/>
              </a:spcAft>
              <a:buSzPts val="2000"/>
              <a:buChar char="●"/>
            </a:pPr>
            <a:r>
              <a:rPr lang="en-GB"/>
              <a:t>send your presentation ahead of the meeting</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561"/>
        <p:cNvGrpSpPr/>
        <p:nvPr/>
      </p:nvGrpSpPr>
      <p:grpSpPr>
        <a:xfrm>
          <a:off x="0" y="0"/>
          <a:ext cx="0" cy="0"/>
          <a:chOff x="0" y="0"/>
          <a:chExt cx="0" cy="0"/>
        </a:xfrm>
      </p:grpSpPr>
      <p:sp>
        <p:nvSpPr>
          <p:cNvPr id="562" name="Google Shape;562;p98"/>
          <p:cNvSpPr txBox="1">
            <a:spLocks noGrp="1"/>
          </p:cNvSpPr>
          <p:nvPr>
            <p:ph type="title"/>
          </p:nvPr>
        </p:nvSpPr>
        <p:spPr>
          <a:xfrm>
            <a:off x="311700" y="1463450"/>
            <a:ext cx="8520600" cy="204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9600">
                <a:solidFill>
                  <a:srgbClr val="FCFAF7"/>
                </a:solidFill>
              </a:rPr>
              <a:t>Thank you!</a:t>
            </a:r>
            <a:endParaRPr sz="9600">
              <a:solidFill>
                <a:srgbClr val="FCFAF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311700" y="445025"/>
            <a:ext cx="458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Neurodiversity</a:t>
            </a:r>
            <a:endParaRPr>
              <a:solidFill>
                <a:srgbClr val="A60070"/>
              </a:solidFill>
            </a:endParaRPr>
          </a:p>
        </p:txBody>
      </p:sp>
      <p:sp>
        <p:nvSpPr>
          <p:cNvPr id="160" name="Google Shape;160;p36"/>
          <p:cNvSpPr txBox="1">
            <a:spLocks noGrp="1"/>
          </p:cNvSpPr>
          <p:nvPr>
            <p:ph type="body" idx="1"/>
          </p:nvPr>
        </p:nvSpPr>
        <p:spPr>
          <a:xfrm>
            <a:off x="311700" y="1152475"/>
            <a:ext cx="66984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Dyslexia</a:t>
            </a:r>
            <a:endParaRPr/>
          </a:p>
          <a:p>
            <a:pPr marL="457200" lvl="0" indent="-355600" algn="l" rtl="0">
              <a:spcBef>
                <a:spcPts val="0"/>
              </a:spcBef>
              <a:spcAft>
                <a:spcPts val="0"/>
              </a:spcAft>
              <a:buSzPts val="2000"/>
              <a:buChar char="●"/>
            </a:pPr>
            <a:r>
              <a:rPr lang="en-GB"/>
              <a:t>Autism </a:t>
            </a:r>
            <a:endParaRPr/>
          </a:p>
          <a:p>
            <a:pPr marL="457200" lvl="0" indent="-355600" algn="l" rtl="0">
              <a:spcBef>
                <a:spcPts val="0"/>
              </a:spcBef>
              <a:spcAft>
                <a:spcPts val="0"/>
              </a:spcAft>
              <a:buSzPts val="2000"/>
              <a:buChar char="●"/>
            </a:pPr>
            <a:r>
              <a:rPr lang="en-GB"/>
              <a:t>ADHD (= Attention Deficit and Hyperactivity Disorder)</a:t>
            </a:r>
            <a:endParaRPr/>
          </a:p>
          <a:p>
            <a:pPr marL="457200" lvl="0" indent="-355600" algn="l" rtl="0">
              <a:spcBef>
                <a:spcPts val="0"/>
              </a:spcBef>
              <a:spcAft>
                <a:spcPts val="0"/>
              </a:spcAft>
              <a:buSzPts val="2000"/>
              <a:buChar char="●"/>
            </a:pPr>
            <a:r>
              <a:rPr lang="en-GB"/>
              <a:t>Dyspraxia</a:t>
            </a:r>
            <a:endParaRPr/>
          </a:p>
          <a:p>
            <a:pPr marL="457200" lvl="0" indent="-355600" algn="l" rtl="0">
              <a:spcBef>
                <a:spcPts val="0"/>
              </a:spcBef>
              <a:spcAft>
                <a:spcPts val="0"/>
              </a:spcAft>
              <a:buSzPts val="2000"/>
              <a:buChar char="●"/>
            </a:pPr>
            <a:r>
              <a:rPr lang="en-GB"/>
              <a:t>Dyscalculia</a:t>
            </a:r>
            <a:endParaRPr/>
          </a:p>
          <a:p>
            <a:pPr marL="457200" lvl="0" indent="-355600" algn="l" rtl="0">
              <a:spcBef>
                <a:spcPts val="0"/>
              </a:spcBef>
              <a:spcAft>
                <a:spcPts val="0"/>
              </a:spcAft>
              <a:buSzPts val="2000"/>
              <a:buChar char="●"/>
            </a:pPr>
            <a:r>
              <a:rPr lang="en-GB"/>
              <a:t>OCD (Obsessive Compulsive Disorder)</a:t>
            </a:r>
            <a:endParaRPr/>
          </a:p>
          <a:p>
            <a:pPr marL="457200" lvl="0" indent="-355600" algn="l" rtl="0">
              <a:spcBef>
                <a:spcPts val="0"/>
              </a:spcBef>
              <a:spcAft>
                <a:spcPts val="0"/>
              </a:spcAft>
              <a:buSzPts val="2000"/>
              <a:buChar char="●"/>
            </a:pPr>
            <a:r>
              <a:rPr lang="en-GB"/>
              <a:t>Tourette’s syndrome and more</a:t>
            </a:r>
            <a:endParaRPr/>
          </a:p>
        </p:txBody>
      </p:sp>
      <p:pic>
        <p:nvPicPr>
          <p:cNvPr id="161" name="Google Shape;161;p36" descr="the infinity symbol which looks like the number 8 lying horizontally, with the rainbow colours"/>
          <p:cNvPicPr preferRelativeResize="0"/>
          <p:nvPr/>
        </p:nvPicPr>
        <p:blipFill rotWithShape="1">
          <a:blip r:embed="rId3">
            <a:alphaModFix/>
          </a:blip>
          <a:srcRect/>
          <a:stretch/>
        </p:blipFill>
        <p:spPr>
          <a:xfrm>
            <a:off x="6636776" y="445025"/>
            <a:ext cx="1812900" cy="140088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9"/>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A60070"/>
                </a:solidFill>
              </a:rPr>
              <a:t>Some of my blog posts</a:t>
            </a:r>
            <a:endParaRPr dirty="0">
              <a:solidFill>
                <a:srgbClr val="A60070"/>
              </a:solidFill>
            </a:endParaRPr>
          </a:p>
        </p:txBody>
      </p:sp>
      <p:sp>
        <p:nvSpPr>
          <p:cNvPr id="567" name="Google Shape;567;p99"/>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1D5C65"/>
              </a:buClr>
              <a:buSzPts val="1800"/>
              <a:buChar char="●"/>
            </a:pPr>
            <a:r>
              <a:rPr lang="en-GB" sz="1800" u="sng">
                <a:solidFill>
                  <a:srgbClr val="1D5C65"/>
                </a:solidFill>
                <a:hlinkClick r:id="rId3">
                  <a:extLst>
                    <a:ext uri="{A12FA001-AC4F-418D-AE19-62706E023703}">
                      <ahyp:hlinkClr xmlns:ahyp="http://schemas.microsoft.com/office/drawing/2018/hyperlinkcolor" val="tx"/>
                    </a:ext>
                  </a:extLst>
                </a:hlinkClick>
              </a:rPr>
              <a:t>Different levels of inclusion awareness</a:t>
            </a:r>
            <a:endParaRPr sz="1800">
              <a:solidFill>
                <a:srgbClr val="1D5C65"/>
              </a:solidFill>
            </a:endParaRPr>
          </a:p>
          <a:p>
            <a:pPr marL="457200" lvl="0" indent="-342900" algn="l" rtl="0">
              <a:spcBef>
                <a:spcPts val="1000"/>
              </a:spcBef>
              <a:spcAft>
                <a:spcPts val="0"/>
              </a:spcAft>
              <a:buClr>
                <a:srgbClr val="1D5C65"/>
              </a:buClr>
              <a:buSzPts val="1800"/>
              <a:buChar char="●"/>
            </a:pPr>
            <a:r>
              <a:rPr lang="en-GB" sz="1800" u="sng">
                <a:solidFill>
                  <a:srgbClr val="1D5C65"/>
                </a:solidFill>
                <a:hlinkClick r:id="rId4">
                  <a:extLst>
                    <a:ext uri="{A12FA001-AC4F-418D-AE19-62706E023703}">
                      <ahyp:hlinkClr xmlns:ahyp="http://schemas.microsoft.com/office/drawing/2018/hyperlinkcolor" val="tx"/>
                    </a:ext>
                  </a:extLst>
                </a:hlinkClick>
              </a:rPr>
              <a:t>Inclusion in the workplace</a:t>
            </a:r>
            <a:endParaRPr sz="1800">
              <a:solidFill>
                <a:srgbClr val="1D5C65"/>
              </a:solidFill>
            </a:endParaRPr>
          </a:p>
          <a:p>
            <a:pPr marL="457200" lvl="0" indent="-342900" algn="l" rtl="0">
              <a:spcBef>
                <a:spcPts val="1000"/>
              </a:spcBef>
              <a:spcAft>
                <a:spcPts val="0"/>
              </a:spcAft>
              <a:buClr>
                <a:srgbClr val="1D5C65"/>
              </a:buClr>
              <a:buSzPts val="1800"/>
              <a:buChar char="●"/>
            </a:pPr>
            <a:r>
              <a:rPr lang="en-GB" sz="1800" u="sng">
                <a:solidFill>
                  <a:srgbClr val="1D5C65"/>
                </a:solidFill>
                <a:hlinkClick r:id="rId5">
                  <a:extLst>
                    <a:ext uri="{A12FA001-AC4F-418D-AE19-62706E023703}">
                      <ahyp:hlinkClr xmlns:ahyp="http://schemas.microsoft.com/office/drawing/2018/hyperlinkcolor" val="tx"/>
                    </a:ext>
                  </a:extLst>
                </a:hlinkClick>
              </a:rPr>
              <a:t>Avoiding misconceptions on your accessibility learning journey</a:t>
            </a:r>
            <a:endParaRPr sz="1800">
              <a:solidFill>
                <a:srgbClr val="1D5C65"/>
              </a:solidFill>
            </a:endParaRPr>
          </a:p>
          <a:p>
            <a:pPr marL="457200" lvl="0" indent="-342900" algn="l" rtl="0">
              <a:spcBef>
                <a:spcPts val="1000"/>
              </a:spcBef>
              <a:spcAft>
                <a:spcPts val="0"/>
              </a:spcAft>
              <a:buClr>
                <a:srgbClr val="1D5C65"/>
              </a:buClr>
              <a:buSzPts val="1800"/>
              <a:buChar char="●"/>
            </a:pPr>
            <a:r>
              <a:rPr lang="en-GB" sz="1800" u="sng">
                <a:solidFill>
                  <a:srgbClr val="1D5C65"/>
                </a:solidFill>
                <a:hlinkClick r:id="rId6">
                  <a:extLst>
                    <a:ext uri="{A12FA001-AC4F-418D-AE19-62706E023703}">
                      <ahyp:hlinkClr xmlns:ahyp="http://schemas.microsoft.com/office/drawing/2018/hyperlinkcolor" val="tx"/>
                    </a:ext>
                  </a:extLst>
                </a:hlinkClick>
              </a:rPr>
              <a:t>Removing barriers to inclusion</a:t>
            </a:r>
            <a:endParaRPr sz="1800">
              <a:solidFill>
                <a:srgbClr val="1D5C65"/>
              </a:solidFill>
            </a:endParaRPr>
          </a:p>
          <a:p>
            <a:pPr marL="457200" lvl="0" indent="-342900" algn="l" rtl="0">
              <a:spcBef>
                <a:spcPts val="1000"/>
              </a:spcBef>
              <a:spcAft>
                <a:spcPts val="0"/>
              </a:spcAft>
              <a:buSzPts val="1800"/>
              <a:buChar char="●"/>
            </a:pPr>
            <a:r>
              <a:rPr lang="en-GB" sz="1800" u="sng">
                <a:solidFill>
                  <a:srgbClr val="1D5C65"/>
                </a:solidFill>
                <a:hlinkClick r:id="rId7">
                  <a:extLst>
                    <a:ext uri="{A12FA001-AC4F-418D-AE19-62706E023703}">
                      <ahyp:hlinkClr xmlns:ahyp="http://schemas.microsoft.com/office/drawing/2018/hyperlinkcolor" val="tx"/>
                    </a:ext>
                  </a:extLst>
                </a:hlinkClick>
              </a:rPr>
              <a:t>Advice for speakers</a:t>
            </a:r>
            <a:r>
              <a:rPr lang="en-GB" sz="1800"/>
              <a:t> (to present in an accessible way)</a:t>
            </a:r>
            <a:endParaRPr sz="1800">
              <a:solidFill>
                <a:srgbClr val="0B5394"/>
              </a:solidFill>
            </a:endParaRPr>
          </a:p>
          <a:p>
            <a:pPr marL="457200" lvl="0" indent="-342900" algn="l" rtl="0">
              <a:spcBef>
                <a:spcPts val="1000"/>
              </a:spcBef>
              <a:spcAft>
                <a:spcPts val="1000"/>
              </a:spcAft>
              <a:buClr>
                <a:srgbClr val="1D5C65"/>
              </a:buClr>
              <a:buSzPts val="1800"/>
              <a:buChar char="●"/>
            </a:pPr>
            <a:r>
              <a:rPr lang="en-GB" sz="1800" u="sng">
                <a:solidFill>
                  <a:srgbClr val="1D5C65"/>
                </a:solidFill>
                <a:hlinkClick r:id="rId8">
                  <a:extLst>
                    <a:ext uri="{A12FA001-AC4F-418D-AE19-62706E023703}">
                      <ahyp:hlinkClr xmlns:ahyp="http://schemas.microsoft.com/office/drawing/2018/hyperlinkcolor" val="tx"/>
                    </a:ext>
                  </a:extLst>
                </a:hlinkClick>
              </a:rPr>
              <a:t>Is my website accessible?</a:t>
            </a:r>
            <a:endParaRPr sz="1800">
              <a:solidFill>
                <a:srgbClr val="1D5C65"/>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0"/>
          <p:cNvSpPr txBox="1">
            <a:spLocks noGrp="1"/>
          </p:cNvSpPr>
          <p:nvPr>
            <p:ph type="title"/>
          </p:nvPr>
        </p:nvSpPr>
        <p:spPr>
          <a:xfrm>
            <a:off x="311700" y="784400"/>
            <a:ext cx="8520600" cy="412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7200">
                <a:solidFill>
                  <a:srgbClr val="007A78"/>
                </a:solidFill>
              </a:rPr>
              <a:t>Any question?</a:t>
            </a:r>
            <a:endParaRPr sz="7200">
              <a:solidFill>
                <a:srgbClr val="007A78"/>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sz="3000">
                <a:solidFill>
                  <a:schemeClr val="dk2"/>
                </a:solidFill>
              </a:rPr>
              <a:t>Get in touch:</a:t>
            </a:r>
            <a:r>
              <a:rPr lang="en-GB" sz="3000">
                <a:solidFill>
                  <a:srgbClr val="333333"/>
                </a:solidFill>
                <a:latin typeface="Roboto"/>
                <a:ea typeface="Roboto"/>
                <a:cs typeface="Roboto"/>
                <a:sym typeface="Roboto"/>
              </a:rPr>
              <a:t>  </a:t>
            </a:r>
            <a:r>
              <a:rPr lang="en-GB" sz="3000">
                <a:solidFill>
                  <a:srgbClr val="A60070"/>
                </a:solidFill>
              </a:rPr>
              <a:t>stephanie.krus@proton.me</a:t>
            </a:r>
            <a:endParaRPr sz="3000">
              <a:solidFill>
                <a:srgbClr val="A60070"/>
              </a:solidFill>
            </a:endParaRPr>
          </a:p>
          <a:p>
            <a:pPr marL="0" lvl="0" indent="0" algn="l" rtl="0">
              <a:spcBef>
                <a:spcPts val="0"/>
              </a:spcBef>
              <a:spcAft>
                <a:spcPts val="0"/>
              </a:spcAft>
              <a:buClr>
                <a:schemeClr val="dk1"/>
              </a:buClr>
              <a:buSzPts val="1100"/>
              <a:buFont typeface="Arial"/>
              <a:buNone/>
            </a:pPr>
            <a:endParaRPr sz="3000">
              <a:solidFill>
                <a:schemeClr val="dk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7"/>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How neurodiversity affects people</a:t>
            </a:r>
            <a:endParaRPr>
              <a:solidFill>
                <a:srgbClr val="A60070"/>
              </a:solidFill>
            </a:endParaRPr>
          </a:p>
        </p:txBody>
      </p:sp>
      <p:sp>
        <p:nvSpPr>
          <p:cNvPr id="167" name="Google Shape;167;p37"/>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15000"/>
              </a:lnSpc>
              <a:spcBef>
                <a:spcPts val="1200"/>
              </a:spcBef>
              <a:spcAft>
                <a:spcPts val="0"/>
              </a:spcAft>
              <a:buSzPts val="2000"/>
              <a:buChar char="●"/>
            </a:pPr>
            <a:r>
              <a:rPr lang="en-GB"/>
              <a:t>think, process information and language</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interact socially and communicate with others</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perceive space and time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8"/>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1 in 7 people are neurodivergent in the UK</a:t>
            </a:r>
            <a:endParaRPr>
              <a:solidFill>
                <a:srgbClr val="A60070"/>
              </a:solidFill>
            </a:endParaRPr>
          </a:p>
        </p:txBody>
      </p:sp>
      <p:sp>
        <p:nvSpPr>
          <p:cNvPr id="173" name="Google Shape;173;p38"/>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This is about 15 to 20% of the general population</a:t>
            </a:r>
            <a:endParaRPr/>
          </a:p>
          <a:p>
            <a:pPr marL="0" lvl="0" indent="0" algn="l" rtl="0">
              <a:spcBef>
                <a:spcPts val="1200"/>
              </a:spcBef>
              <a:spcAft>
                <a:spcPts val="0"/>
              </a:spcAft>
              <a:buClr>
                <a:schemeClr val="dk1"/>
              </a:buClr>
              <a:buSzPts val="1100"/>
              <a:buFont typeface="Arial"/>
              <a:buNone/>
            </a:pPr>
            <a:r>
              <a:rPr lang="en-GB"/>
              <a:t>But it’s often underestimated and under-declared.</a:t>
            </a:r>
            <a:endParaRPr/>
          </a:p>
          <a:p>
            <a:pPr marL="0" lvl="0" indent="0" algn="l" rtl="0">
              <a:spcBef>
                <a:spcPts val="1200"/>
              </a:spcBef>
              <a:spcAft>
                <a:spcPts val="0"/>
              </a:spcAft>
              <a:buClr>
                <a:schemeClr val="dk1"/>
              </a:buClr>
              <a:buSzPts val="1100"/>
              <a:buFont typeface="Arial"/>
              <a:buNone/>
            </a:pPr>
            <a:r>
              <a:rPr lang="en-GB"/>
              <a:t>It’s much higher for people working in Tech.</a:t>
            </a:r>
            <a:endParaRPr/>
          </a:p>
          <a:p>
            <a:pPr marL="0" lvl="0" indent="0" algn="l" rtl="0">
              <a:spcBef>
                <a:spcPts val="1200"/>
              </a:spcBef>
              <a:spcAft>
                <a:spcPts val="1200"/>
              </a:spcAft>
              <a:buClr>
                <a:schemeClr val="dk1"/>
              </a:buClr>
              <a:buSzPts val="1100"/>
              <a:buFont typeface="Arial"/>
              <a:buNone/>
            </a:pPr>
            <a:r>
              <a:rPr lang="en-GB"/>
              <a:t>→ above 20% and </a:t>
            </a:r>
            <a:r>
              <a:rPr lang="en-GB" b="1">
                <a:solidFill>
                  <a:srgbClr val="A60070"/>
                </a:solidFill>
              </a:rPr>
              <a:t>probably up to 50% in tech</a:t>
            </a:r>
            <a:r>
              <a:rPr lang="en-GB"/>
              <a:t> and the creative industry</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6844</Words>
  <Application>Microsoft Macintosh PowerPoint</Application>
  <PresentationFormat>On-screen Show (16:9)</PresentationFormat>
  <Paragraphs>615</Paragraphs>
  <Slides>71</Slides>
  <Notes>71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71</vt:i4>
      </vt:variant>
    </vt:vector>
  </HeadingPairs>
  <TitlesOfParts>
    <vt:vector size="84" baseType="lpstr">
      <vt:lpstr>Poppins SemiBold</vt:lpstr>
      <vt:lpstr>Poppins</vt:lpstr>
      <vt:lpstr>Roboto ExtraBold</vt:lpstr>
      <vt:lpstr>Impact</vt:lpstr>
      <vt:lpstr>Arial</vt:lpstr>
      <vt:lpstr>Roboto</vt:lpstr>
      <vt:lpstr>Roboto Black</vt:lpstr>
      <vt:lpstr>Roboto SemiBold</vt:lpstr>
      <vt:lpstr>Helvetica Neue</vt:lpstr>
      <vt:lpstr>Georgia</vt:lpstr>
      <vt:lpstr>Cardo</vt:lpstr>
      <vt:lpstr>Simple Light</vt:lpstr>
      <vt:lpstr>Simple Light</vt:lpstr>
      <vt:lpstr>Practical steps towards a more inclusive practice</vt:lpstr>
      <vt:lpstr>What I will take you through</vt:lpstr>
      <vt:lpstr>About me</vt:lpstr>
      <vt:lpstr>Accessibility</vt:lpstr>
      <vt:lpstr>1 in 4 people are disabled in the UK</vt:lpstr>
      <vt:lpstr>Defining accessibility</vt:lpstr>
      <vt:lpstr>Neurodiversity</vt:lpstr>
      <vt:lpstr>How neurodiversity affects people</vt:lpstr>
      <vt:lpstr>1 in 7 people are neurodivergent in the UK</vt:lpstr>
      <vt:lpstr>Accessibility: The basics</vt:lpstr>
      <vt:lpstr>State of digital accessibility - WebAIM survey</vt:lpstr>
      <vt:lpstr>Most errors are not that hard to fix</vt:lpstr>
      <vt:lpstr>Simple things you can do</vt:lpstr>
      <vt:lpstr>Fonts and layout</vt:lpstr>
      <vt:lpstr>Resources about accessibility</vt:lpstr>
      <vt:lpstr>Accessibility: Colours</vt:lpstr>
      <vt:lpstr>Make sure your contrast are good</vt:lpstr>
      <vt:lpstr>Don’t rely on colour alone (1)</vt:lpstr>
      <vt:lpstr>Don’t rely on colour alone (2)</vt:lpstr>
      <vt:lpstr>Dyslexia vs low vision</vt:lpstr>
      <vt:lpstr>There is no perfect solution</vt:lpstr>
      <vt:lpstr>Resources about colours</vt:lpstr>
      <vt:lpstr>Accessibility: Simple tests to do</vt:lpstr>
      <vt:lpstr>People might use your website in a way you didn’t expect</vt:lpstr>
      <vt:lpstr>Examples of assistive tech</vt:lpstr>
      <vt:lpstr>2 simple tests you should do</vt:lpstr>
      <vt:lpstr>Resources about assistive technologies</vt:lpstr>
      <vt:lpstr>Accessibility: Other</vt:lpstr>
      <vt:lpstr>Numbers</vt:lpstr>
      <vt:lpstr>Do NOT use accessibility overlays</vt:lpstr>
      <vt:lpstr>Digital inclusion</vt:lpstr>
      <vt:lpstr>Digital inclusion in the UK in 2025</vt:lpstr>
      <vt:lpstr>How people access internet </vt:lpstr>
      <vt:lpstr>Taking digital capability into account</vt:lpstr>
      <vt:lpstr>Simulating poor network</vt:lpstr>
      <vt:lpstr>Test for mobile view</vt:lpstr>
      <vt:lpstr>Resources about digital inclusion</vt:lpstr>
      <vt:lpstr>A more inclusive practice</vt:lpstr>
      <vt:lpstr>A more inclusive practice: Common inclusion issues</vt:lpstr>
      <vt:lpstr>Gender and ethnicity</vt:lpstr>
      <vt:lpstr>Only considering white people</vt:lpstr>
      <vt:lpstr>‘Your name is not valid’</vt:lpstr>
      <vt:lpstr>A more inclusive practice: Illustrations</vt:lpstr>
      <vt:lpstr>Be careful with illustrations</vt:lpstr>
      <vt:lpstr>Resources: Inclusive photos</vt:lpstr>
      <vt:lpstr>A more inclusive practice: Your team</vt:lpstr>
      <vt:lpstr>There are no disabled people in my team </vt:lpstr>
      <vt:lpstr>Things can change</vt:lpstr>
      <vt:lpstr>Creating a safe space</vt:lpstr>
      <vt:lpstr>Manual of me</vt:lpstr>
      <vt:lpstr>Resources: Inclusion within your team</vt:lpstr>
      <vt:lpstr>A more inclusive practice: Meetings</vt:lpstr>
      <vt:lpstr>Organising - hosting a meeting</vt:lpstr>
      <vt:lpstr>Presenting during a meeting</vt:lpstr>
      <vt:lpstr>Resources: Creating accessible slides</vt:lpstr>
      <vt:lpstr>Resources: Inclusion in general</vt:lpstr>
      <vt:lpstr>Focus on some groups</vt:lpstr>
      <vt:lpstr>Context</vt:lpstr>
      <vt:lpstr>Who was most likely to struggle with the form?</vt:lpstr>
      <vt:lpstr>2 rounds of testing</vt:lpstr>
      <vt:lpstr>Takeaways for the housing application research</vt:lpstr>
      <vt:lpstr>Resources about research</vt:lpstr>
      <vt:lpstr>Key takeaways</vt:lpstr>
      <vt:lpstr>Accessibility takeaways</vt:lpstr>
      <vt:lpstr>Digital capability: device - network</vt:lpstr>
      <vt:lpstr>Digital capability: data</vt:lpstr>
      <vt:lpstr>A more inclusive practice takeaways</vt:lpstr>
      <vt:lpstr>To improve inclusion in your team</vt:lpstr>
      <vt:lpstr>Thank you!</vt:lpstr>
      <vt:lpstr>Some of my blog posts</vt:lpstr>
      <vt:lpstr>Any question?  Get in touch:  stephanie.krus@proton.me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Krus Stephanie DWP DWP DIG CHANNELS STAFFING DELP</cp:lastModifiedBy>
  <cp:revision>1</cp:revision>
  <dcterms:modified xsi:type="dcterms:W3CDTF">2026-05-05T18:13:52Z</dcterms:modified>
</cp:coreProperties>
</file>