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7"/>
  </p:notesMasterIdLst>
  <p:sldIdLst>
    <p:sldId id="311" r:id="rId3"/>
    <p:sldId id="31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Poppins" pitchFamily="2" charset="77"/>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Roboto Black" panose="02000000000000000000" pitchFamily="2" charset="0"/>
      <p:bold r:id="rId66"/>
      <p:italic r:id="rId67"/>
      <p:boldItalic r:id="rId68"/>
    </p:embeddedFont>
    <p:embeddedFont>
      <p:font typeface="Roboto ExtraBold" panose="02000000000000000000" pitchFamily="2" charset="0"/>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FF8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56978-BD2D-5346-A4A2-7A42E51BF403}" v="4" dt="2026-06-07T10:09:01.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p:restoredTop sz="69315"/>
  </p:normalViewPr>
  <p:slideViewPr>
    <p:cSldViewPr snapToGrid="0">
      <p:cViewPr varScale="1">
        <p:scale>
          <a:sx n="115" d="100"/>
          <a:sy n="115" d="100"/>
        </p:scale>
        <p:origin x="200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ccessibility-manual.dwp.gov.uk/guidance-for-your-job-role/service-design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ope.org.u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business.scope.org.uk/toolkit/accessible-event-planning-toolkit/" TargetMode="External"/><Relationship Id="rId4" Type="http://schemas.openxmlformats.org/officeDocument/2006/relationships/hyperlink" Target="https://www.scope.org.uk/advice-and-support/checking-event-venue-accessibilit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statistics/family-resources-survey-financial-year-2022-to-2023/family-resources-survey-financial-year-2022-to-2023#disability-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earetechwomen.com/major-new-report-from-the-tech-talent-charter-reveals-tech-employers-massively-underestimate-neurodivergence-in-their-workforc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ommittees.parliament.uk/writtenevidence/6613/pdf/" TargetMode="External"/><Relationship Id="rId4" Type="http://schemas.openxmlformats.org/officeDocument/2006/relationships/hyperlink" Target="https://www.creativereview.co.uk/neurodiversity-creative-industry-experienc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esignnotes.blog.gov.uk/2022/11/28/designing-for-people-with-dyscalculia-and-low-numeracy/"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ccessibility-manual.dwp.gov.uk/best-practice/service-featur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service-manual/service-standard/point-5-make-sure-everyone-can-use-the-servi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dat-capability-framework.service.gov.uk/role/service-designer" TargetMode="External"/><Relationship Id="rId4" Type="http://schemas.openxmlformats.org/officeDocument/2006/relationships/hyperlink" Target="https://apply-the-service-standard.education.gov.uk/service-standard/5-make-sure-everyone-can-use-the-servi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2DC07B72-DAD5-6F81-E2BA-1D3C253D94AF}"/>
            </a:ext>
          </a:extLst>
        </p:cNvPr>
        <p:cNvGrpSpPr/>
        <p:nvPr/>
      </p:nvGrpSpPr>
      <p:grpSpPr>
        <a:xfrm>
          <a:off x="0" y="0"/>
          <a:ext cx="0" cy="0"/>
          <a:chOff x="0" y="0"/>
          <a:chExt cx="0" cy="0"/>
        </a:xfrm>
      </p:grpSpPr>
      <p:sp>
        <p:nvSpPr>
          <p:cNvPr id="97" name="Google Shape;97;g3e0b36d4607_0_92:notes">
            <a:extLst>
              <a:ext uri="{FF2B5EF4-FFF2-40B4-BE49-F238E27FC236}">
                <a16:creationId xmlns:a16="http://schemas.microsoft.com/office/drawing/2014/main" id="{41EBA1D5-905B-1A32-17C2-4AFBC8E326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0b36d4607_0_92:notes">
            <a:extLst>
              <a:ext uri="{FF2B5EF4-FFF2-40B4-BE49-F238E27FC236}">
                <a16:creationId xmlns:a16="http://schemas.microsoft.com/office/drawing/2014/main" id="{062EFC68-2DEE-05CC-375C-B86239BC70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39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e5bc2fbfd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e5bc2fbfd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That was my initial plan, but I wanted to involve the wider service design community in DWP too, because I’m just one service designer, and there are different ways to practice service design.</a:t>
            </a:r>
            <a:endParaRPr dirty="0">
              <a:solidFill>
                <a:schemeClr val="dk1"/>
              </a:solidFill>
            </a:endParaRPr>
          </a:p>
          <a:p>
            <a:pPr marL="0" lvl="0" indent="0" algn="l" rtl="0">
              <a:spcBef>
                <a:spcPts val="0"/>
              </a:spcBef>
              <a:spcAft>
                <a:spcPts val="0"/>
              </a:spcAft>
              <a:buNone/>
            </a:pPr>
            <a:r>
              <a:rPr lang="en-GB" dirty="0">
                <a:solidFill>
                  <a:schemeClr val="dk1"/>
                </a:solidFill>
              </a:rPr>
              <a:t>So we work on it in 3 phases:</a:t>
            </a:r>
            <a:endParaRPr dirty="0">
              <a:solidFill>
                <a:schemeClr val="dk1"/>
              </a:solidFill>
            </a:endParaRPr>
          </a:p>
          <a:p>
            <a:pPr marL="0" lvl="0" indent="0" algn="l" rtl="0">
              <a:spcBef>
                <a:spcPts val="0"/>
              </a:spcBef>
              <a:spcAft>
                <a:spcPts val="0"/>
              </a:spcAft>
              <a:buNone/>
            </a:pPr>
            <a:r>
              <a:rPr lang="en-GB" dirty="0">
                <a:solidFill>
                  <a:schemeClr val="dk1"/>
                </a:solidFill>
              </a:rPr>
              <a:t>one online service design community session where we had invited Tom so he could hear first hand what we felt our role was regarding accessibility. </a:t>
            </a:r>
            <a:endParaRPr dirty="0">
              <a:solidFill>
                <a:schemeClr val="dk1"/>
              </a:solidFill>
            </a:endParaRPr>
          </a:p>
          <a:p>
            <a:pPr marL="0" lvl="0" indent="0" algn="l" rtl="0">
              <a:spcBef>
                <a:spcPts val="0"/>
              </a:spcBef>
              <a:spcAft>
                <a:spcPts val="0"/>
              </a:spcAft>
              <a:buNone/>
            </a:pPr>
            <a:r>
              <a:rPr lang="en-GB" dirty="0">
                <a:solidFill>
                  <a:schemeClr val="dk1"/>
                </a:solidFill>
              </a:rPr>
              <a:t>Tom worked on a draft guidance based on this.</a:t>
            </a:r>
            <a:endParaRPr dirty="0">
              <a:solidFill>
                <a:schemeClr val="dk1"/>
              </a:solidFill>
            </a:endParaRPr>
          </a:p>
          <a:p>
            <a:pPr marL="0" lvl="0" indent="0" algn="l" rtl="0">
              <a:spcBef>
                <a:spcPts val="0"/>
              </a:spcBef>
              <a:spcAft>
                <a:spcPts val="0"/>
              </a:spcAft>
              <a:buNone/>
            </a:pPr>
            <a:r>
              <a:rPr lang="en-GB" dirty="0">
                <a:solidFill>
                  <a:schemeClr val="dk1"/>
                </a:solidFill>
              </a:rPr>
              <a:t>And then during an in person community day in March, we worked in groups to refine the guidance and it got much better as a result.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I’m really glad I involved the community because it took the guidance much further and made it much better than whatever I could have done working by myself with Tom.</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Soon after, in April 2025, the guidance was published.</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e5bc2fbfd8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e5bc2fbfd8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Since April 2025, the service designer role has its guidance page.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I’m going to tell you a bit more about the guidance itself now that you now how it came to be created.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covers the bullet points on the slides, and I’m going to go in a bit more details about each of them during the rest of the talk.</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Guidance for the service designer role</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e5bc2fbfd8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e5bc2fbf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So first, what’s actually different and specific to this role?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Others on your team might not have this insight, so you should be an advocate in your team for all your user, both internal and external.</a:t>
            </a:r>
            <a:endParaRPr sz="2000" dirty="0">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Parts of your service, as well as some of your design activities, might occur offline. You must consider non digital accessibility too.</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The Disability charity</a:t>
            </a:r>
            <a:r>
              <a:rPr lang="en-GB" dirty="0">
                <a:solidFill>
                  <a:schemeClr val="dk1"/>
                </a:solidFill>
                <a:uFill>
                  <a:noFill/>
                </a:uFill>
                <a:hlinkClick r:id="rId3">
                  <a:extLst>
                    <a:ext uri="{A12FA001-AC4F-418D-AE19-62706E023703}">
                      <ahyp:hlinkClr xmlns:ahyp="http://schemas.microsoft.com/office/drawing/2018/hyperlinkcolor" val="tx"/>
                    </a:ext>
                  </a:extLst>
                </a:hlinkClick>
              </a:rPr>
              <a:t> </a:t>
            </a:r>
            <a:r>
              <a:rPr lang="en-GB" u="sng" dirty="0">
                <a:solidFill>
                  <a:schemeClr val="hlink"/>
                </a:solidFill>
                <a:hlinkClick r:id="rId3"/>
              </a:rPr>
              <a:t>Scope</a:t>
            </a:r>
            <a:r>
              <a:rPr lang="en-GB" dirty="0">
                <a:solidFill>
                  <a:schemeClr val="dk1"/>
                </a:solidFill>
              </a:rPr>
              <a:t> has lots of guidance around accessibility in the built environment. Scope provides guidance for users on how to</a:t>
            </a:r>
            <a:r>
              <a:rPr lang="en-GB" dirty="0">
                <a:solidFill>
                  <a:schemeClr val="dk1"/>
                </a:solidFill>
                <a:uFill>
                  <a:noFill/>
                </a:uFill>
                <a:hlinkClick r:id="rId4">
                  <a:extLst>
                    <a:ext uri="{A12FA001-AC4F-418D-AE19-62706E023703}">
                      <ahyp:hlinkClr xmlns:ahyp="http://schemas.microsoft.com/office/drawing/2018/hyperlinkcolor" val="tx"/>
                    </a:ext>
                  </a:extLst>
                </a:hlinkClick>
              </a:rPr>
              <a:t> </a:t>
            </a:r>
            <a:r>
              <a:rPr lang="en-GB" u="sng" dirty="0">
                <a:solidFill>
                  <a:schemeClr val="hlink"/>
                </a:solidFill>
                <a:hlinkClick r:id="rId4"/>
              </a:rPr>
              <a:t>check the accessibility of an event or venue</a:t>
            </a:r>
            <a:r>
              <a:rPr lang="en-GB" dirty="0">
                <a:solidFill>
                  <a:schemeClr val="dk1"/>
                </a:solidFill>
              </a:rPr>
              <a:t>.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This can be useful to understand what things you should consider when parts of your service require people to attend a place in person.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Scope for Business also have an</a:t>
            </a:r>
            <a:r>
              <a:rPr lang="en-GB" dirty="0">
                <a:solidFill>
                  <a:schemeClr val="dk1"/>
                </a:solidFill>
                <a:uFill>
                  <a:noFill/>
                </a:uFill>
                <a:hlinkClick r:id="rId5">
                  <a:extLst>
                    <a:ext uri="{A12FA001-AC4F-418D-AE19-62706E023703}">
                      <ahyp:hlinkClr xmlns:ahyp="http://schemas.microsoft.com/office/drawing/2018/hyperlinkcolor" val="tx"/>
                    </a:ext>
                  </a:extLst>
                </a:hlinkClick>
              </a:rPr>
              <a:t> </a:t>
            </a:r>
            <a:r>
              <a:rPr lang="en-GB" u="sng" dirty="0">
                <a:solidFill>
                  <a:schemeClr val="hlink"/>
                </a:solidFill>
                <a:hlinkClick r:id="rId5"/>
              </a:rPr>
              <a:t>accessible events toolkit</a:t>
            </a:r>
            <a:r>
              <a:rPr lang="en-GB" dirty="0">
                <a:solidFill>
                  <a:schemeClr val="dk1"/>
                </a:solidFill>
              </a:rPr>
              <a:t> that you may find useful</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5bc2fbfd8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e5bc2fbfd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There are 2 meanings to this: you are in a situation where an alternative option is a better than spending a lot of time on making a digital solution more accessible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For example, consider the digital self-check-in at Jobcentres. It might be difficult to change accessibility settings if you need to use a screen reader and cannot hear in the busy environment. Speaking to a person could provide a better experience. </a:t>
            </a:r>
            <a:endParaRPr>
              <a:solidFill>
                <a:schemeClr val="dk1"/>
              </a:solidFill>
            </a:endParaRPr>
          </a:p>
          <a:p>
            <a:pPr marL="0" lvl="0" indent="0" algn="l" rtl="0">
              <a:lnSpc>
                <a:spcPct val="115000"/>
              </a:lnSpc>
              <a:spcBef>
                <a:spcPts val="1200"/>
              </a:spcBef>
              <a:spcAft>
                <a:spcPts val="1200"/>
              </a:spcAft>
              <a:buNone/>
            </a:pPr>
            <a:r>
              <a:rPr lang="en-GB">
                <a:solidFill>
                  <a:schemeClr val="dk1"/>
                </a:solidFill>
              </a:rPr>
              <a:t>Bringing the community along with me to improve the guidance highlighted that some service designers might not know how to make things accessible by themselves. We are not trained to do this, so if no one in your team can help, you need to work with accessibility specialists (in your department, cross government, but you could also bring in associations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5bc2fbfd8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e5bc2fbfd8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Just in case some of you are not familiar with accessibility, I’m going to give a quick overview.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5bc2fbfd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e5bc2fbfd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in 4 people are disabled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disability can affect your vision, your hearing or your speech.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be a physical disability​ or a cognitive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it affects your memory, ​or how you process things, communicate and think​.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also be a mix of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fact,it’s quite frequent that people have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they are not always visible to others.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different for everyone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Source for 1 in 4 - disability prevalence by age 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e5bc2fbfd8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e5bc2fbfd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e5bc2fbfd8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e5bc2fbfd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We have a link to this in the guidance, but it’s not always easy to engage with - The DWP accessibility manual have some more engaging guidance around this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e5bc2fbfd8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e5bc2fbfd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set of guidelines for inclusive design.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covers a lot of issues around neurodiversity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was included in the guidance for our role as it’s very useful</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Department for Education has a really engaging version of COGA [ link on the slide]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e5bc2fbfd8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e5bc2fbfd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Neurodiversity is an umbrella term which cover conditions like Dyslexia, Autism, ADHD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other ‘</a:t>
            </a:r>
            <a:r>
              <a:rPr lang="en-GB" dirty="0" err="1">
                <a:solidFill>
                  <a:schemeClr val="dk1"/>
                </a:solidFill>
              </a:rPr>
              <a:t>dys’</a:t>
            </a:r>
            <a:r>
              <a:rPr lang="en-GB" dirty="0">
                <a:solidFill>
                  <a:schemeClr val="dk1"/>
                </a:solidFill>
              </a:rPr>
              <a:t> like dyspraxia, or dyscalculia, OCD, Tourette’s syndrome and more. There is a lot of overlap between these conditions.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1CFBCB23-E65D-BC4D-7583-32A71E0D2B25}"/>
            </a:ext>
          </a:extLst>
        </p:cNvPr>
        <p:cNvGrpSpPr/>
        <p:nvPr/>
      </p:nvGrpSpPr>
      <p:grpSpPr>
        <a:xfrm>
          <a:off x="0" y="0"/>
          <a:ext cx="0" cy="0"/>
          <a:chOff x="0" y="0"/>
          <a:chExt cx="0" cy="0"/>
        </a:xfrm>
      </p:grpSpPr>
      <p:sp>
        <p:nvSpPr>
          <p:cNvPr id="104" name="Google Shape;104;g3e0b36d4607_0_50:notes">
            <a:extLst>
              <a:ext uri="{FF2B5EF4-FFF2-40B4-BE49-F238E27FC236}">
                <a16:creationId xmlns:a16="http://schemas.microsoft.com/office/drawing/2014/main" id="{D45B0D77-7BC6-FEE2-B40B-41B680914E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e0b36d4607_0_50:notes">
            <a:extLst>
              <a:ext uri="{FF2B5EF4-FFF2-40B4-BE49-F238E27FC236}">
                <a16:creationId xmlns:a16="http://schemas.microsoft.com/office/drawing/2014/main" id="{2844E382-648D-BCF0-DDA5-C755BD4D27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06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5bc2fbfd8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e5bc2fbfd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e5bc2fbfd8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e5bc2fbfd8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1 in 7 people are neurodivergent in the UK - that’s about 15 to 20 % of the general population.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It’s often underestimated and under declared because even though things are improving,  it’s still often perceived negatively, so people are wary of disclosing.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Many people don’t have a diagnosis, it takes a long time to get one, and some people are not even aware that they are neurodivergent, especially women, as the description of these conditions are still full of stereotypes and more representative of young boys than girls and even less of adult women who often have learned to cope and mask.</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It looks like these numbers are much higher for people working in tech.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very hard to have reliable numbers, I’ve got 3 sources which I added to the notes of the slide.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some of the numbers are showing that it’s above 20% in tech and the creative industry and probably up to 50% in some cases.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if you consider the people in your team, it’s very likely that quite a few are neurodivergent.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I’ll come back to this at the end when talking about designing with your team and communicating your design.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Major new report from the Tech Talent Charter reveals tech employers massively underestimate neurodivergence </a:t>
            </a:r>
            <a:r>
              <a:rPr lang="en-GB">
                <a:solidFill>
                  <a:schemeClr val="dk1"/>
                </a:solidFill>
              </a:rPr>
              <a:t>- We are Tech women (Feb 2024)</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4"/>
              </a:rPr>
              <a:t>What it’s like being neurodivergent in the creative industries</a:t>
            </a:r>
            <a:r>
              <a:rPr lang="en-GB">
                <a:solidFill>
                  <a:schemeClr val="dk1"/>
                </a:solidFill>
              </a:rPr>
              <a:t> - Creative review (Avril 2024)</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5"/>
              </a:rPr>
              <a:t>Written evidence given to a UK Parliament committee</a:t>
            </a:r>
            <a:r>
              <a:rPr lang="en-GB">
                <a:solidFill>
                  <a:schemeClr val="dk1"/>
                </a:solidFill>
              </a:rPr>
              <a:t> (PDF)</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e5bc2fbfd8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e5bc2fbfd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5bc2fbfd8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e5bc2fbfd8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Some general recommendations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need to think about accessibility right from the start, not at the very end as it will influence your decisions all along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1 in 4 people are disabled in the UK, so ideally, you should have a similar proportion of disabled people taking part in your research.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Don’t forget internal users, they could also have accessibility issues while delivering the service, so do think about them too.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Make sure everyone in your team understand how to avoid making things inaccessible without meaning 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b="1">
                <a:solidFill>
                  <a:schemeClr val="dk1"/>
                </a:solidFill>
              </a:rPr>
              <a:t>Everyone has a role to play.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Make it easy for people to tell you when something is not right.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Even if you have done a really good work, you are likely to overlook some issues, so this feedback is crucial to keep improving your service.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your feedback mechanism is only online and not accessible, you are going to miss out on a lot of inclusion issues…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make sure the way you request feedback is accessible and not only online.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e5bc2fbfd8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e5bc2fbfd8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Don’t forget about users with dyscalculia and low numeracy.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Low numeracy affects half the working-age adults in the UK - this is a lot of people among your users but it could also be your colleagues, in your team or among people delivering the service.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To learn more about this, you can check the </a:t>
            </a:r>
            <a:r>
              <a:rPr lang="en-GB" u="sng">
                <a:solidFill>
                  <a:schemeClr val="hlink"/>
                </a:solidFill>
                <a:hlinkClick r:id="rId3"/>
              </a:rPr>
              <a:t>Accessible numbers project</a:t>
            </a:r>
            <a:r>
              <a:rPr lang="en-GB">
                <a:solidFill>
                  <a:schemeClr val="dk1"/>
                </a:solidFill>
              </a:rPr>
              <a:t> by Laura Parker, there is advice and podcast episodes to understand how to do better. I really recommend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while ago now, Laura worked with Rachel Malic and Jane McFadyen to create a new do and don’t poster for designing for people with dyscalculia or low numeracy: </a:t>
            </a:r>
            <a:r>
              <a:rPr lang="en-GB" u="sng">
                <a:solidFill>
                  <a:schemeClr val="hlink"/>
                </a:solidFill>
                <a:hlinkClick r:id="rId4"/>
              </a:rPr>
              <a:t>link to a blogpost explaining how they made this poster</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e5bc2fbfd8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e5bc2fbfd8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In the guidance for a service designer, we have mentioned WCAG which is very wide, but for this role, we wanted to focus on a few points, which relates to the fact that we are the one person looking at the end-to-end and back-to-front service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Integration with other services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You should consider the accessibility of any other services you want to integrate with before deciding to include them in your design. These other services may have an impact on the accessibility of your design. For example, your service may pass the user to an authentication service before returning them to the main journey.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Asking Questions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Many services ask questions for users to answer. You should ensure that you don’t ask the user the same thing over and over.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This can be harder than it sounds. Repeated questions can be difficult to avoid when designing a complex service with many integrations.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b="1">
                <a:solidFill>
                  <a:schemeClr val="dk1"/>
                </a:solidFill>
              </a:rPr>
              <a:t>Consistency</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 way you navigate the service and ask for help should be consistent across integrations if possible. As well as testing features of the service, you should be testing whole journeys.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 DWP Accessibility manual has a </a:t>
            </a:r>
            <a:r>
              <a:rPr lang="en-GB" b="1" u="sng">
                <a:solidFill>
                  <a:schemeClr val="hlink"/>
                </a:solidFill>
                <a:hlinkClick r:id="rId3"/>
              </a:rPr>
              <a:t>Service features guidance</a:t>
            </a:r>
            <a:r>
              <a:rPr lang="en-GB" b="1">
                <a:solidFill>
                  <a:schemeClr val="dk1"/>
                </a:solidFill>
              </a:rPr>
              <a:t> part. </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Service Designers should pay particular attention to it.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These pages provide more detailed information on the WCAG success criteria to consider.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a:solidFill>
                  <a:schemeClr val="dk1"/>
                </a:solidFill>
              </a:rPr>
              <a:t>In particular: Redundant Entry and Accessible Authentication success criteria.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e5bc2fbfd8_0_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e5bc2fbfd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e5bc2fbfd8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e5bc2fbfd8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This is really for everyone in the team really not just service designers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e5bc2fbfd8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e5bc2fbfd8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This one is more specific to service designer, because people do not always know what a service designer does, but we are usually known as the person ‘who does the maps’.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these can be powerful tools to communicate your design.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e5bc2fbfd8_0_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e5bc2fbfd8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On this slide, I have a colourful ecosystem map.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At the top, I usually put a version number for that map, and in the top right corner, I usually explain what an ecosystem is and what we will use this for.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also add the date when it was last updated.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map itself show the usual elements  I have in an ecosystem: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primary group of users, and other groups …. potential support around the group, and charities and other 3rd parties. I will have some arrows to show the relationships between these groups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often have a part showing the teams, the systems and actors who are delivering the service internally, and relations they might have with other government departments. Here I’ve put the policy team and relation to piece of legislation the service needs to comply with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finally in this example, I’ve put a local authority part and within it departments with potential actors and what they do.</a:t>
            </a:r>
            <a:endParaRPr/>
          </a:p>
          <a:p>
            <a:pPr marL="0" lvl="0" indent="0" algn="l" rtl="0">
              <a:spcBef>
                <a:spcPts val="0"/>
              </a:spcBef>
              <a:spcAft>
                <a:spcPts val="0"/>
              </a:spcAft>
              <a:buNone/>
            </a:pPr>
            <a:endParaRPr/>
          </a:p>
          <a:p>
            <a:pPr marL="0" lvl="0" indent="0" algn="l" rtl="0">
              <a:spcBef>
                <a:spcPts val="0"/>
              </a:spcBef>
              <a:spcAft>
                <a:spcPts val="0"/>
              </a:spcAft>
              <a:buNone/>
            </a:pPr>
            <a:r>
              <a:rPr lang="en-GB"/>
              <a:t>Once the mapping is in a good place, and I want to start sharing wider, I create an alternative format as a slide deck, and provide the same level of information but easier to use and engage for people who do not function visually or feel it’s too much to take in one go.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e5bc2fbfd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e5bc2fbfd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This year’s theme is “Personalised public services” – an invite to explore how services can be designed around the individual needs, circumstances and experiences of the people who use them. </a:t>
            </a:r>
            <a:endParaRPr dirty="0">
              <a:solidFill>
                <a:schemeClr val="dk1"/>
              </a:solidFill>
            </a:endParaRPr>
          </a:p>
          <a:p>
            <a:pPr marL="0" lvl="0" indent="0" algn="l" rtl="0">
              <a:spcBef>
                <a:spcPts val="0"/>
              </a:spcBef>
              <a:spcAft>
                <a:spcPts val="0"/>
              </a:spcAft>
              <a:buNone/>
            </a:pPr>
            <a:r>
              <a:rPr lang="en-GB" dirty="0">
                <a:solidFill>
                  <a:schemeClr val="dk1"/>
                </a:solidFill>
              </a:rPr>
              <a:t>But I’m a service designer so I’m going to extend the theme and also look at the needs of the people who are delivering the service and those involved in designing them</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e5bc2fbfd8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e5bc2fbfd8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have an ‘educational slide’ and provide a link to a PDF version of the visual as some people might still be interested in seeing it, and then I provide a written description of the visual.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[explain what an ecosystem is]</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“This is mapping actors like people, teams, organisations, but also systems, documents and 3rd parties, or anyone else that might be part of the service or affected by the service and the type of interactions/relationships between them at a high level.</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This is a visual, which will help us understand better the different parts of the service and who we need to involved in the design/discussion. </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The value is more in doing the map than the resulting map as it will highlights gaps we might have, but the finished map can still be useful for people who wants to understand the service.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Once we start discussing future changes to the service, it will help us see who will be affected by our changes“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e5bc2fbfd8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e5bc2fbfd8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start with the users, and 3rd parties. In a deck I can provide a bit more information and add links. I describe the relationships which are sometimes less obvious in a deck.</a:t>
            </a:r>
            <a:endParaRPr/>
          </a:p>
          <a:p>
            <a:pPr marL="0" lvl="0" indent="0" algn="l" rtl="0">
              <a:spcBef>
                <a:spcPts val="0"/>
              </a:spcBef>
              <a:spcAft>
                <a:spcPts val="0"/>
              </a:spcAft>
              <a:buNone/>
            </a:pPr>
            <a:r>
              <a:rPr lang="en-GB"/>
              <a:t>It might have a bit of duplication compared to a visual.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e5bc2fbfd8_0_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e5bc2fbfd8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have another part to explain the internal aspects of the delivery of the service, and some areas which were a shape on the visual. I often have one or more slides about the policy and legal aspects, names of the teams and links to related legislation when relevant, and I have a part on the system and tools, where I explain who uses them.</a:t>
            </a:r>
            <a:endParaRPr/>
          </a:p>
          <a:p>
            <a:pPr marL="0" lvl="0" indent="0" algn="l" rtl="0">
              <a:spcBef>
                <a:spcPts val="0"/>
              </a:spcBef>
              <a:spcAft>
                <a:spcPts val="0"/>
              </a:spcAft>
              <a:buNone/>
            </a:pPr>
            <a:r>
              <a:rPr lang="en-GB"/>
              <a:t>Finally I invite for feedback so I can improve when things were missing, incorrect or confusing.</a:t>
            </a:r>
            <a:endParaRPr/>
          </a:p>
          <a:p>
            <a:pPr marL="0" lvl="0" indent="0" algn="l" rtl="0">
              <a:spcBef>
                <a:spcPts val="0"/>
              </a:spcBef>
              <a:spcAft>
                <a:spcPts val="0"/>
              </a:spcAft>
              <a:buNone/>
            </a:pPr>
            <a:r>
              <a:rPr lang="en-GB"/>
              <a:t>I get more feedback that way, especially from people in operations.</a:t>
            </a: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5bc2fbfd8_0_9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5bc2fbfd8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Again, I cannot share an actual map, but I’ve recreated one. </a:t>
            </a:r>
            <a:r>
              <a:rPr lang="en-GB">
                <a:solidFill>
                  <a:schemeClr val="dk1"/>
                </a:solidFill>
              </a:rPr>
              <a:t>This time it’s a service map.</a:t>
            </a:r>
            <a:endParaRPr/>
          </a:p>
          <a:p>
            <a:pPr marL="0" lvl="0" indent="0" algn="l" rtl="0">
              <a:spcBef>
                <a:spcPts val="0"/>
              </a:spcBef>
              <a:spcAft>
                <a:spcPts val="0"/>
              </a:spcAft>
              <a:buNone/>
            </a:pPr>
            <a:r>
              <a:rPr lang="en-GB"/>
              <a:t>I have a version number, and in the top right corner, I explain what a service map is and what we will use this for, I provide a key for the colours and shapes I’m using and I also add the date when it was last updated, </a:t>
            </a:r>
            <a:r>
              <a:rPr lang="en-GB">
                <a:solidFill>
                  <a:schemeClr val="dk1"/>
                </a:solidFill>
              </a:rPr>
              <a:t>and also say if it’s has been checked by stakeholders or not.</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The map itself show the usual elements  I have in a service map: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column are each stage of the service, some are linear, here I’ve put awareness, apply, and another stage - And then more stages which might happen or not in any order.</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For the rows, I have a first row that describe each stage at a high level, then a row for the external users and sub rows if there are different types, then one for internal users, again I might have different layers for different type of internal actors. I often have an extra row for third parties delivering the service too</a:t>
            </a:r>
            <a:endParaRPr>
              <a:solidFill>
                <a:schemeClr val="dk1"/>
              </a:solidFill>
            </a:endParaRPr>
          </a:p>
          <a:p>
            <a:pPr marL="0" lvl="0" indent="0" algn="l" rtl="0">
              <a:spcBef>
                <a:spcPts val="0"/>
              </a:spcBef>
              <a:spcAft>
                <a:spcPts val="0"/>
              </a:spcAft>
              <a:buNone/>
            </a:pPr>
            <a:r>
              <a:rPr lang="en-GB">
                <a:solidFill>
                  <a:schemeClr val="dk1"/>
                </a:solidFill>
              </a:rPr>
              <a:t>Under this, I have a row for the touchpoints, channels and systems involved at a high level and finally, a row where I add a bit of data when I have it about this specific stage. Across all this, I have boxes explaining tasks, events and arrows connecting them to understand the flow of the steps.</a:t>
            </a:r>
            <a:endParaRPr/>
          </a:p>
          <a:p>
            <a:pPr marL="0" lvl="0" indent="0" algn="l" rtl="0">
              <a:spcBef>
                <a:spcPts val="0"/>
              </a:spcBef>
              <a:spcAft>
                <a:spcPts val="0"/>
              </a:spcAft>
              <a:buNone/>
            </a:pPr>
            <a:endParaRPr/>
          </a:p>
          <a:p>
            <a:pPr marL="0" lvl="0" indent="0" algn="l" rtl="0">
              <a:spcBef>
                <a:spcPts val="0"/>
              </a:spcBef>
              <a:spcAft>
                <a:spcPts val="0"/>
              </a:spcAft>
              <a:buNone/>
            </a:pPr>
            <a:r>
              <a:rPr lang="en-GB"/>
              <a:t>Once the mapping is in a good place, and I want to start sharing wider, I create an alternative format as a slide deck - But this time, I slice the mapping differently.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e5bc2fbfd8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e5bc2fbfd8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still have an ‘educational part’ to the document and provide a link to a PDF version of the visual as some people might still be interested in seeing it, and then I provide a written description of the visual.</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a:solidFill>
                  <a:schemeClr val="dk1"/>
                </a:solidFill>
              </a:rPr>
              <a:t>[explain what a service map is]</a:t>
            </a:r>
            <a:endParaRPr>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A service map shows everything needed to maintain the live service with external and internal users and includes the moving parts across the service.</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We are mapping across various service stages and for each stage, we provide:</a:t>
            </a:r>
            <a:endParaRPr i="1">
              <a:solidFill>
                <a:schemeClr val="dk1"/>
              </a:solidFill>
            </a:endParaRPr>
          </a:p>
          <a:p>
            <a:pPr marL="457200" lvl="0" indent="-298450" algn="l" rtl="0">
              <a:spcBef>
                <a:spcPts val="0"/>
              </a:spcBef>
              <a:spcAft>
                <a:spcPts val="0"/>
              </a:spcAft>
              <a:buClr>
                <a:schemeClr val="dk1"/>
              </a:buClr>
              <a:buSzPts val="1100"/>
              <a:buChar char="●"/>
            </a:pPr>
            <a:r>
              <a:rPr lang="en-GB" i="1">
                <a:solidFill>
                  <a:schemeClr val="dk1"/>
                </a:solidFill>
              </a:rPr>
              <a:t>a high-level description of what this stage is about</a:t>
            </a:r>
            <a:endParaRPr i="1">
              <a:solidFill>
                <a:schemeClr val="dk1"/>
              </a:solidFill>
            </a:endParaRPr>
          </a:p>
          <a:p>
            <a:pPr marL="457200" lvl="0" indent="-298450" algn="l" rtl="0">
              <a:spcBef>
                <a:spcPts val="0"/>
              </a:spcBef>
              <a:spcAft>
                <a:spcPts val="0"/>
              </a:spcAft>
              <a:buClr>
                <a:schemeClr val="dk1"/>
              </a:buClr>
              <a:buSzPts val="1100"/>
              <a:buChar char="●"/>
            </a:pPr>
            <a:r>
              <a:rPr lang="en-GB" i="1">
                <a:solidFill>
                  <a:schemeClr val="dk1"/>
                </a:solidFill>
              </a:rPr>
              <a:t>the main tasks/steps for external users, internal users and 3rd parties</a:t>
            </a:r>
            <a:endParaRPr i="1">
              <a:solidFill>
                <a:schemeClr val="dk1"/>
              </a:solidFill>
            </a:endParaRPr>
          </a:p>
          <a:p>
            <a:pPr marL="457200" lvl="0" indent="-298450" algn="l" rtl="0">
              <a:spcBef>
                <a:spcPts val="0"/>
              </a:spcBef>
              <a:spcAft>
                <a:spcPts val="0"/>
              </a:spcAft>
              <a:buClr>
                <a:schemeClr val="dk1"/>
              </a:buClr>
              <a:buSzPts val="1100"/>
              <a:buChar char="●"/>
            </a:pPr>
            <a:r>
              <a:rPr lang="en-GB" i="1">
                <a:solidFill>
                  <a:schemeClr val="dk1"/>
                </a:solidFill>
              </a:rPr>
              <a:t>high-level technology/system involved – touchpoint and channels</a:t>
            </a:r>
            <a:endParaRPr i="1">
              <a:solidFill>
                <a:schemeClr val="dk1"/>
              </a:solidFill>
            </a:endParaRPr>
          </a:p>
          <a:p>
            <a:pPr marL="0" lvl="0" indent="0" algn="l" rtl="0">
              <a:spcBef>
                <a:spcPts val="0"/>
              </a:spcBef>
              <a:spcAft>
                <a:spcPts val="0"/>
              </a:spcAft>
              <a:buClr>
                <a:schemeClr val="dk1"/>
              </a:buClr>
              <a:buSzPts val="1100"/>
              <a:buFont typeface="Arial"/>
              <a:buNone/>
            </a:pPr>
            <a:r>
              <a:rPr lang="en-GB" i="1">
                <a:solidFill>
                  <a:schemeClr val="dk1"/>
                </a:solidFill>
              </a:rPr>
              <a:t>This will be used as a support for discussion with various actors to help us understand what people are doing, when, with who and what tool or system are used</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e5bc2fbfd8_0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e5bc2fbfd8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start with the linear parts of the service and for each stage, I will provide a description of the sequence of tasks and events by different actors, I’ll add any data I might have about this step - For example the percentage of users failing to provide the evidence we need, I have a part of the slide where I give a high level description of the stage, and another to mention the touchpoints, the channels and systems involved.</a:t>
            </a:r>
            <a:endParaRPr/>
          </a:p>
          <a:p>
            <a:pPr marL="0" lvl="0" indent="0" algn="l" rtl="0">
              <a:spcBef>
                <a:spcPts val="0"/>
              </a:spcBef>
              <a:spcAft>
                <a:spcPts val="0"/>
              </a:spcAft>
              <a:buNone/>
            </a:pPr>
            <a:endParaRPr/>
          </a:p>
          <a:p>
            <a:pPr marL="0" lvl="0" indent="0" algn="l" rtl="0">
              <a:spcBef>
                <a:spcPts val="0"/>
              </a:spcBef>
              <a:spcAft>
                <a:spcPts val="0"/>
              </a:spcAft>
              <a:buNone/>
            </a:pPr>
            <a:r>
              <a:rPr lang="en-GB"/>
              <a:t>once I’ve described all the stages in the linear part of the service, I have a section for extra stages which might happen or not: it could be about making an appeal to a decision or transferring to another service</a:t>
            </a:r>
            <a:endParaRPr/>
          </a:p>
          <a:p>
            <a:pPr marL="0" lvl="0" indent="0" algn="l" rtl="0">
              <a:spcBef>
                <a:spcPts val="0"/>
              </a:spcBef>
              <a:spcAft>
                <a:spcPts val="0"/>
              </a:spcAft>
              <a:buNone/>
            </a:pPr>
            <a:endParaRPr/>
          </a:p>
          <a:p>
            <a:pPr marL="0" lvl="0" indent="0" algn="l" rtl="0">
              <a:spcBef>
                <a:spcPts val="0"/>
              </a:spcBef>
              <a:spcAft>
                <a:spcPts val="0"/>
              </a:spcAft>
              <a:buNone/>
            </a:pPr>
            <a:r>
              <a:rPr lang="en-GB"/>
              <a:t>And finally like for the other map, I always have a slide inviting for feedback and giving a contact  to do so.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e5bc2fbfd8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e5bc2fbfd8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not everyone understand visual representations, so text alternative can help.</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improves my mapping as sometimes, while doing the deck I realise that something is not quite right in the visual representation or it makes me realise that actually, there is a relation or a step I do not understand well enough to explain it in a sentence so it needs more work.</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e5bc2fbfd8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e5bc2fbfd8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e5bc2fbfd8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e5bc2fbfd8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might be thinking, what is she on about? there are no disabled people in my team or among my stakeholders. And maybe you’re right.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the problem is that people often think of disability as something that is visible and permanent. But many disabilities are not visible: like hearing and sight impairments, chronic pain and many more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Do you remember the statistic for neurodiversity? about 1 in 7 people in the general population but in tech and creative industries, it might be up to 50%</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is not visible. You might not know about it, but you surely should think about it.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Another thing to keep in mind is that people sometime don’t declare their disability to their employer/colleagues for various reasons.</a:t>
            </a:r>
            <a:endParaRPr>
              <a:solidFill>
                <a:schemeClr val="dk1"/>
              </a:solidFill>
            </a:endParaRPr>
          </a:p>
          <a:p>
            <a:pPr marL="0" lvl="0" indent="0" algn="l" rtl="0">
              <a:spcBef>
                <a:spcPts val="120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5bc2fbfd8_0_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5bc2fbfd8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5bc2fbfd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e5bc2fbfd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 will use the guidance for the service designer role from the DWP  accessibility manual as a thread to take you through</a:t>
            </a:r>
            <a:endParaRPr sz="2400" dirty="0">
              <a:solidFill>
                <a:schemeClr val="dk1"/>
              </a:solidFill>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e5bc2fbfd8_0_3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e5bc2fbfd8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when you are designing with people, it’s important to create a safe space. Don’t force people to disclose a disability or medical condition. Instead, offer help for everyone.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We talk about ‘accommodations’ for disabled people, but it’s better to offer various options to all instead, so it doesn’t sound like you are making a big effort just for them and that way, it will benefit more people who might not have requested anything even though they might need it.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Invite for feedback, and allow people to reach out privately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e5bc2fbfd8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e5bc2fbfd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e5bc2fbfd8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e5bc2fbfd8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‘manual of me’ can be a great tool to communicate what you need to work well with the rest of your team. I’ve been doing this in project teams for a while and found that it helps me to tell people what I need and also to understand them better.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there for example, I will explain that I struggle with numbers, names and acronyms if I do not have a visual support for them and you just say them, because I’m French and my brain does the little gymnastic of translating things so it slows me down, but if I have a visual, I instantly recognise 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e5bc2fbfd8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e5bc2fbfd8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e5bc2fbfd8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e5bc2fbfd8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e5bc2fbfd8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e5bc2fbfd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Earlier, I provided guidance from Scope about physical accessibility at a venue and they have an accessible events toolkit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e5bc2fbfd8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e5bc2fbfd8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e5bc2fbfd8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3e5bc2fbfd8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accessibility should be addressed right from the start and all along, this includes neurodiversity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make sure anyone can give feedback in a way that suits them, so you can learn how to improve and keep iterating</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e5bc2fbfd8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e5bc2fbfd8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e5bc2fbfd8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e5bc2fbfd8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e5bc2fbfd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e5bc2fbfd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my pronouns are she/her,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I’m French in case you are still wondering about my accent. </a:t>
            </a:r>
            <a:endParaRPr dirty="0">
              <a:solidFill>
                <a:schemeClr val="dk1"/>
              </a:solidFill>
            </a:endParaRPr>
          </a:p>
          <a:p>
            <a:pPr marL="0" lvl="0" indent="0" algn="l" rtl="0">
              <a:spcBef>
                <a:spcPts val="0"/>
              </a:spcBef>
              <a:spcAft>
                <a:spcPts val="0"/>
              </a:spcAft>
              <a:buNone/>
            </a:pPr>
            <a:r>
              <a:rPr lang="en-GB" dirty="0">
                <a:solidFill>
                  <a:schemeClr val="dk1"/>
                </a:solidFill>
              </a:rPr>
              <a:t>I started working in government in 2016 as a software developer for the Ministry of Justice</a:t>
            </a:r>
            <a:endParaRPr dirty="0">
              <a:solidFill>
                <a:schemeClr val="dk1"/>
              </a:solidFill>
            </a:endParaRPr>
          </a:p>
          <a:p>
            <a:pPr marL="0" lvl="0" indent="0" algn="l" rtl="0">
              <a:spcBef>
                <a:spcPts val="0"/>
              </a:spcBef>
              <a:spcAft>
                <a:spcPts val="0"/>
              </a:spcAft>
              <a:buNone/>
            </a:pPr>
            <a:r>
              <a:rPr lang="en-GB" dirty="0">
                <a:solidFill>
                  <a:schemeClr val="dk1"/>
                </a:solidFill>
              </a:rPr>
              <a:t>I became a UX designer and researcher for a council in 2018, </a:t>
            </a:r>
            <a:endParaRPr dirty="0">
              <a:solidFill>
                <a:schemeClr val="dk1"/>
              </a:solidFill>
            </a:endParaRPr>
          </a:p>
          <a:p>
            <a:pPr marL="0" lvl="0" indent="0" algn="l" rtl="0">
              <a:spcBef>
                <a:spcPts val="0"/>
              </a:spcBef>
              <a:spcAft>
                <a:spcPts val="0"/>
              </a:spcAft>
              <a:buNone/>
            </a:pPr>
            <a:r>
              <a:rPr lang="en-GB" dirty="0">
                <a:solidFill>
                  <a:schemeClr val="dk1"/>
                </a:solidFill>
              </a:rPr>
              <a:t>then transitioned again to service design in 2019</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now working for DWP since 2023, first as a contractor and now as a permanent.</a:t>
            </a:r>
            <a:endParaRPr dirty="0">
              <a:solidFill>
                <a:schemeClr val="dk1"/>
              </a:solidFill>
            </a:endParaRPr>
          </a:p>
          <a:p>
            <a:pPr marL="0" lvl="0" indent="0" algn="l" rtl="0">
              <a:spcBef>
                <a:spcPts val="0"/>
              </a:spcBef>
              <a:spcAft>
                <a:spcPts val="0"/>
              </a:spcAft>
              <a:buNone/>
            </a:pPr>
            <a:r>
              <a:rPr lang="en-GB" dirty="0">
                <a:solidFill>
                  <a:schemeClr val="dk1"/>
                </a:solidFill>
              </a:rPr>
              <a:t>During all that time, I’ve always been very keen on accessibility and inclusion</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e5bc2fbfd8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e5bc2fbfd8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e5bc2fbfd8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e5bc2fbfd8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e5bc2fbfd8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e5bc2fbfd8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e5bc2fbfd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e5bc2fbfd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e117ca492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e117ca492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e5bc2fbfd8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e5bc2fbfd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Because of my experience going from one role to another, I’m very aware that each role in a multi-disciplinary team has a different part to play to avoid making a service inaccessible.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works better if everyone knows their part, so that the accessibility of a service do not rely on one single very keen individual reminding everyone what they should be doing.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is why guidance per role feels really important to me.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e5bc2fbf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e5bc2fbf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When the manual was first created in 2021, it was unique. Nothing like that existed in government even though it was badly needed.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Now there is also the DfE accessibility and inclusion manual but in terms of guidance per role, they do not have much yet.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manual was very useful and very well received at the time. My favourite part was the guidance per role, so I started pointing people to it during my presentations, at work, or outside work, </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t>There was a guidance for pretty much all the role we have in a multidisciplinary team in government, but not for the service designer role.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e5bc2fbfd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e5bc2fbfd8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When I joined DWP in 2023 as a contractor, I talked to Tom Napier, he is a senior accessibility specialist.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contacted him about the project I was on, but in the conversation, I mentioned the manual and it turned out he was the one in charge of maintaining it,</a:t>
            </a:r>
            <a:endParaRPr>
              <a:solidFill>
                <a:schemeClr val="dk1"/>
              </a:solidFill>
            </a:endParaRPr>
          </a:p>
          <a:p>
            <a:pPr marL="0" lvl="0" indent="0" algn="l" rtl="0">
              <a:spcBef>
                <a:spcPts val="0"/>
              </a:spcBef>
              <a:spcAft>
                <a:spcPts val="0"/>
              </a:spcAft>
              <a:buNone/>
            </a:pPr>
            <a:r>
              <a:rPr lang="en-GB">
                <a:solidFill>
                  <a:schemeClr val="dk1"/>
                </a:solidFill>
              </a:rPr>
              <a:t>I told him how I kept directing people to the manual even before I joined DWP, but that the service designer role was missing in it.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There were 2 reasons, not enough time at that point, but also he was unsure about what a service designer does and how this contributes to accessibility.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Which is was not surprising to me, because every time I join a project team, no one seems to be too sure about what a service designer do …. apart from creating maps maybe?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keep having to explain what I do.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Tom was happy to work on a guidance with me.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5bc2fbfd8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5bc2fbfd8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 was very happy about this and started looking at: </a:t>
            </a:r>
            <a:endParaRPr dirty="0">
              <a:solidFill>
                <a:schemeClr val="dk1"/>
              </a:solidFill>
            </a:endParaRPr>
          </a:p>
          <a:p>
            <a:pPr marL="457200" lvl="0" indent="-298450" algn="l" rtl="0">
              <a:spcBef>
                <a:spcPts val="0"/>
              </a:spcBef>
              <a:spcAft>
                <a:spcPts val="0"/>
              </a:spcAft>
              <a:buClr>
                <a:schemeClr val="dk1"/>
              </a:buClr>
              <a:buSzPts val="1100"/>
              <a:buChar char="●"/>
            </a:pPr>
            <a:r>
              <a:rPr lang="en-GB" u="sng" dirty="0">
                <a:solidFill>
                  <a:schemeClr val="hlink"/>
                </a:solidFill>
                <a:hlinkClick r:id="rId3"/>
              </a:rPr>
              <a:t>point 5 of the service standard</a:t>
            </a:r>
            <a:r>
              <a:rPr lang="en-GB" dirty="0">
                <a:solidFill>
                  <a:schemeClr val="dk1"/>
                </a:solidFill>
              </a:rPr>
              <a:t> which describes what is needed to make sure everyone can use the service, which includes disabled people.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I also looked at the</a:t>
            </a:r>
            <a:r>
              <a:rPr lang="en-GB" u="sng" dirty="0">
                <a:solidFill>
                  <a:schemeClr val="hlink"/>
                </a:solidFill>
                <a:hlinkClick r:id="rId4"/>
              </a:rPr>
              <a:t> guidance of the Department for Education’s guidance on how to apply the service standard for point 5</a:t>
            </a:r>
            <a:r>
              <a:rPr lang="en-GB" dirty="0">
                <a:solidFill>
                  <a:schemeClr val="dk1"/>
                </a:solidFill>
              </a:rPr>
              <a:t> as they go in a bit more details</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I’ve checked the description of the service designer within the </a:t>
            </a:r>
            <a:r>
              <a:rPr lang="en-GB" u="sng" dirty="0">
                <a:solidFill>
                  <a:schemeClr val="hlink"/>
                </a:solidFill>
                <a:hlinkClick r:id="rId5"/>
              </a:rPr>
              <a:t>Government Digital and Data Profession Capability Framework</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and finally I’ve added elements from my own practice as a service designer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That’s all the material I had to start working on a guidance.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rvices Week slide templat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5300" y="2795350"/>
            <a:ext cx="5997600" cy="1146300"/>
          </a:xfrm>
          <a:prstGeom prst="rect">
            <a:avLst/>
          </a:prstGeom>
        </p:spPr>
        <p:txBody>
          <a:bodyPr spcFirstLastPara="1" wrap="square" lIns="91425" tIns="91425" rIns="91425" bIns="91425" anchor="b" anchorCtr="0">
            <a:normAutofit/>
          </a:bodyPr>
          <a:lstStyle>
            <a:lvl1pPr lvl="0">
              <a:spcBef>
                <a:spcPts val="0"/>
              </a:spcBef>
              <a:spcAft>
                <a:spcPts val="0"/>
              </a:spcAft>
              <a:buSzPts val="50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98450" y="4110600"/>
            <a:ext cx="6218100" cy="792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ExtraBold"/>
              <a:buNone/>
              <a:defRPr sz="4800" b="0">
                <a:solidFill>
                  <a:srgbClr val="274E13"/>
                </a:solidFill>
                <a:latin typeface="Roboto ExtraBold"/>
                <a:ea typeface="Roboto ExtraBold"/>
                <a:cs typeface="Roboto ExtraBold"/>
                <a:sym typeface="Roboto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None/>
              <a:defRPr sz="3000">
                <a:solidFill>
                  <a:srgbClr val="274E1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675" y="28063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500"/>
              <a:buNone/>
              <a:defRPr sz="4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64375" y="450750"/>
            <a:ext cx="6703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500"/>
              <a:buNone/>
              <a:defRPr sz="3500" b="1"/>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7" name="Google Shape;17;p4"/>
          <p:cNvSpPr txBox="1">
            <a:spLocks noGrp="1"/>
          </p:cNvSpPr>
          <p:nvPr>
            <p:ph type="body" idx="1"/>
          </p:nvPr>
        </p:nvSpPr>
        <p:spPr>
          <a:xfrm>
            <a:off x="664375" y="1359475"/>
            <a:ext cx="8520600" cy="3416400"/>
          </a:xfrm>
          <a:prstGeom prst="rect">
            <a:avLst/>
          </a:prstGeom>
          <a:noFill/>
          <a:ln>
            <a:noFill/>
          </a:ln>
        </p:spPr>
        <p:txBody>
          <a:bodyPr spcFirstLastPara="1" wrap="square" lIns="91425" tIns="91425" rIns="91425" bIns="91425" anchor="ctr" anchorCtr="0">
            <a:noAutofit/>
          </a:bodyPr>
          <a:lstStyle>
            <a:lvl1pPr marL="457200" lvl="0" indent="-406400">
              <a:spcBef>
                <a:spcPts val="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48500" y="635125"/>
            <a:ext cx="43152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48500" y="863550"/>
            <a:ext cx="3999900" cy="3416400"/>
          </a:xfrm>
          <a:prstGeom prst="rect">
            <a:avLst/>
          </a:prstGeom>
          <a:noFill/>
          <a:ln>
            <a:noFill/>
          </a:ln>
        </p:spPr>
        <p:txBody>
          <a:bodyPr spcFirstLastPara="1" wrap="square" lIns="91425" tIns="91425" rIns="91425" bIns="91425" anchor="ctr" anchorCtr="0">
            <a:noAutofit/>
          </a:bodyPr>
          <a:lstStyle>
            <a:lvl1pPr marL="457200" lvl="0" indent="-342900">
              <a:spcBef>
                <a:spcPts val="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22" name="Google Shape;2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5"/>
          <p:cNvSpPr txBox="1">
            <a:spLocks noGrp="1"/>
          </p:cNvSpPr>
          <p:nvPr>
            <p:ph type="title" idx="2"/>
          </p:nvPr>
        </p:nvSpPr>
        <p:spPr>
          <a:xfrm>
            <a:off x="5094150" y="2285400"/>
            <a:ext cx="3644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539050" y="665825"/>
            <a:ext cx="5464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7"/>
          <p:cNvSpPr txBox="1">
            <a:spLocks noGrp="1"/>
          </p:cNvSpPr>
          <p:nvPr>
            <p:ph type="title"/>
          </p:nvPr>
        </p:nvSpPr>
        <p:spPr>
          <a:xfrm>
            <a:off x="664375" y="327850"/>
            <a:ext cx="54645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7"/>
          <p:cNvSpPr txBox="1">
            <a:spLocks noGrp="1"/>
          </p:cNvSpPr>
          <p:nvPr>
            <p:ph type="body" idx="1"/>
          </p:nvPr>
        </p:nvSpPr>
        <p:spPr>
          <a:xfrm>
            <a:off x="664375" y="1185350"/>
            <a:ext cx="8520600" cy="3416400"/>
          </a:xfrm>
          <a:prstGeom prst="rect">
            <a:avLst/>
          </a:prstGeom>
          <a:noFill/>
          <a:ln>
            <a:noFill/>
          </a:ln>
        </p:spPr>
        <p:txBody>
          <a:bodyPr spcFirstLastPara="1" wrap="square" lIns="91425" tIns="91425" rIns="91425" bIns="91425" anchor="ctr" anchorCtr="0">
            <a:noAutofit/>
          </a:bodyPr>
          <a:lstStyle>
            <a:lvl1pPr marL="457200" lvl="0" indent="-406400">
              <a:spcBef>
                <a:spcPts val="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33" name="Google Shape;33;p8"/>
          <p:cNvSpPr txBox="1">
            <a:spLocks noGrp="1"/>
          </p:cNvSpPr>
          <p:nvPr>
            <p:ph type="title"/>
          </p:nvPr>
        </p:nvSpPr>
        <p:spPr>
          <a:xfrm>
            <a:off x="1519025" y="3089300"/>
            <a:ext cx="7163400" cy="767700"/>
          </a:xfrm>
          <a:prstGeom prst="rect">
            <a:avLst/>
          </a:prstGeom>
        </p:spPr>
        <p:txBody>
          <a:bodyPr spcFirstLastPara="1" wrap="square" lIns="91425" tIns="91425" rIns="91425" bIns="91425" anchor="ctr" anchorCtr="0">
            <a:normAutofit/>
          </a:bodyPr>
          <a:lstStyle>
            <a:lvl1pPr lvl="0">
              <a:spcBef>
                <a:spcPts val="0"/>
              </a:spcBef>
              <a:spcAft>
                <a:spcPts val="0"/>
              </a:spcAft>
              <a:buSzPts val="4500"/>
              <a:buNone/>
              <a:defRPr sz="4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8"/>
          <p:cNvSpPr txBox="1">
            <a:spLocks noGrp="1"/>
          </p:cNvSpPr>
          <p:nvPr>
            <p:ph type="title" idx="2"/>
          </p:nvPr>
        </p:nvSpPr>
        <p:spPr>
          <a:xfrm>
            <a:off x="1519025" y="3857000"/>
            <a:ext cx="5464500" cy="1087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8"/>
          <p:cNvSpPr txBox="1">
            <a:spLocks noGrp="1"/>
          </p:cNvSpPr>
          <p:nvPr>
            <p:ph type="title" idx="3"/>
          </p:nvPr>
        </p:nvSpPr>
        <p:spPr>
          <a:xfrm>
            <a:off x="271525" y="494750"/>
            <a:ext cx="2766600" cy="10872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F82CE"/>
        </a:solidFill>
        <a:effectLst/>
      </p:bgPr>
    </p:bg>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9050" y="665825"/>
            <a:ext cx="54645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Roboto Black"/>
              <a:buNone/>
              <a:defRPr sz="3000">
                <a:solidFill>
                  <a:srgbClr val="274E13"/>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3" name="Google Shape;5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scope.org.uk/toolkit/accessible-event-planning-toolkit/"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scope.org.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accessibility-manual.dwp.gov.uk/accessibility-law/web-content-accessibility-guideline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w3.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cessibility.education.gov.uk/knowledge-hub/coga"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42.jpg"/><Relationship Id="rId5" Type="http://schemas.openxmlformats.org/officeDocument/2006/relationships/image" Target="../media/image26.jpg"/><Relationship Id="rId4" Type="http://schemas.openxmlformats.org/officeDocument/2006/relationships/image" Target="../media/image41.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45.jp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vimeo.com/a11yscotland" TargetMode="External"/><Relationship Id="rId7" Type="http://schemas.openxmlformats.org/officeDocument/2006/relationships/hyperlink" Target="https://how-many.herokuapp.com/"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hyperlink" Target="https://www.youtube.com/@Neurocrats_CivilService" TargetMode="External"/><Relationship Id="rId5" Type="http://schemas.openxmlformats.org/officeDocument/2006/relationships/hyperlink" Target="https://coda.io/@mykola-bilokonsky/public-neurodiversity-support-center" TargetMode="External"/><Relationship Id="rId4" Type="http://schemas.openxmlformats.org/officeDocument/2006/relationships/hyperlink" Target="https://inclusivedesign24.org/2023/"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services.blog.gov.uk/2023/02/22/why-you-need-to-make-your-maps-accessible/" TargetMode="External"/><Relationship Id="rId3" Type="http://schemas.openxmlformats.org/officeDocument/2006/relationships/hyperlink" Target="https://accessibility-manual.dwp.gov.uk/" TargetMode="External"/><Relationship Id="rId7" Type="http://schemas.openxmlformats.org/officeDocument/2006/relationships/hyperlink" Target="https://accessiblenumbers.com/"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hyperlink" Target="https://business.scope.org.uk/toolkit/accessible-event-planning-toolkit/" TargetMode="External"/><Relationship Id="rId5" Type="http://schemas.openxmlformats.org/officeDocument/2006/relationships/hyperlink" Target="https://www.scope.org.uk/advice-and-support/checking-event-venue-accessibility" TargetMode="External"/><Relationship Id="rId4" Type="http://schemas.openxmlformats.org/officeDocument/2006/relationships/hyperlink" Target="https://accessibility.education.gov.uk/"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mailto:stephanie.krus2@engineering.digital.dwp.gov.uk"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656FDC89-5CAC-B8A7-71C3-F019009CA9AF}"/>
            </a:ext>
          </a:extLst>
        </p:cNvPr>
        <p:cNvGrpSpPr/>
        <p:nvPr/>
      </p:nvGrpSpPr>
      <p:grpSpPr>
        <a:xfrm>
          <a:off x="0" y="0"/>
          <a:ext cx="0" cy="0"/>
          <a:chOff x="0" y="0"/>
          <a:chExt cx="0" cy="0"/>
        </a:xfrm>
      </p:grpSpPr>
      <p:sp>
        <p:nvSpPr>
          <p:cNvPr id="100" name="Google Shape;100;p25">
            <a:extLst>
              <a:ext uri="{FF2B5EF4-FFF2-40B4-BE49-F238E27FC236}">
                <a16:creationId xmlns:a16="http://schemas.microsoft.com/office/drawing/2014/main" id="{C5C06CDE-0228-6B77-CA47-C65AF219390D}"/>
              </a:ext>
            </a:extLst>
          </p:cNvPr>
          <p:cNvSpPr txBox="1">
            <a:spLocks noGrp="1"/>
          </p:cNvSpPr>
          <p:nvPr>
            <p:ph type="title"/>
          </p:nvPr>
        </p:nvSpPr>
        <p:spPr>
          <a:xfrm>
            <a:off x="1519025" y="2828125"/>
            <a:ext cx="7163400" cy="767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dirty="0">
                <a:latin typeface="Roboto"/>
                <a:ea typeface="Roboto"/>
                <a:cs typeface="Roboto"/>
                <a:sym typeface="Roboto"/>
              </a:rPr>
              <a:t>Stéphanie Krus</a:t>
            </a:r>
            <a:endParaRPr dirty="0">
              <a:latin typeface="Roboto"/>
              <a:ea typeface="Roboto"/>
              <a:cs typeface="Roboto"/>
              <a:sym typeface="Roboto"/>
            </a:endParaRPr>
          </a:p>
        </p:txBody>
      </p:sp>
      <p:sp>
        <p:nvSpPr>
          <p:cNvPr id="101" name="Google Shape;101;p25">
            <a:extLst>
              <a:ext uri="{FF2B5EF4-FFF2-40B4-BE49-F238E27FC236}">
                <a16:creationId xmlns:a16="http://schemas.microsoft.com/office/drawing/2014/main" id="{0ECAB4AB-DB14-81E4-9C11-71E0383B8BF8}"/>
              </a:ext>
            </a:extLst>
          </p:cNvPr>
          <p:cNvSpPr txBox="1">
            <a:spLocks noGrp="1"/>
          </p:cNvSpPr>
          <p:nvPr>
            <p:ph type="title" idx="2"/>
          </p:nvPr>
        </p:nvSpPr>
        <p:spPr>
          <a:xfrm>
            <a:off x="1519025" y="3629300"/>
            <a:ext cx="6906000" cy="108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latin typeface="Roboto"/>
                <a:ea typeface="Roboto"/>
                <a:cs typeface="Roboto"/>
                <a:sym typeface="Roboto"/>
              </a:rPr>
              <a:t>Senior Service Designer</a:t>
            </a:r>
            <a:endParaRPr dirty="0">
              <a:latin typeface="Roboto"/>
              <a:ea typeface="Roboto"/>
              <a:cs typeface="Roboto"/>
              <a:sym typeface="Roboto"/>
            </a:endParaRPr>
          </a:p>
          <a:p>
            <a:pPr marL="0" lvl="0" indent="0" algn="l" rtl="0">
              <a:spcBef>
                <a:spcPts val="0"/>
              </a:spcBef>
              <a:spcAft>
                <a:spcPts val="0"/>
              </a:spcAft>
              <a:buNone/>
            </a:pPr>
            <a:r>
              <a:rPr lang="en-GB" dirty="0">
                <a:latin typeface="Roboto"/>
                <a:ea typeface="Roboto"/>
                <a:cs typeface="Roboto"/>
                <a:sym typeface="Roboto"/>
              </a:rPr>
              <a:t>Department for Work and Pensions</a:t>
            </a:r>
            <a:endParaRPr dirty="0">
              <a:latin typeface="Roboto"/>
              <a:ea typeface="Roboto"/>
              <a:cs typeface="Roboto"/>
              <a:sym typeface="Roboto"/>
            </a:endParaRPr>
          </a:p>
        </p:txBody>
      </p:sp>
      <p:pic>
        <p:nvPicPr>
          <p:cNvPr id="3" name="Picture 2" descr="Department for work and pensions logo">
            <a:extLst>
              <a:ext uri="{FF2B5EF4-FFF2-40B4-BE49-F238E27FC236}">
                <a16:creationId xmlns:a16="http://schemas.microsoft.com/office/drawing/2014/main" id="{2D99C3E0-A7E0-3742-B8E1-739C73FAC3EE}"/>
              </a:ext>
            </a:extLst>
          </p:cNvPr>
          <p:cNvPicPr>
            <a:picLocks noChangeAspect="1"/>
          </p:cNvPicPr>
          <p:nvPr/>
        </p:nvPicPr>
        <p:blipFill>
          <a:blip r:embed="rId3"/>
          <a:stretch>
            <a:fillRect/>
          </a:stretch>
        </p:blipFill>
        <p:spPr>
          <a:xfrm>
            <a:off x="566180" y="427000"/>
            <a:ext cx="1905689" cy="1668500"/>
          </a:xfrm>
          <a:prstGeom prst="rect">
            <a:avLst/>
          </a:prstGeom>
        </p:spPr>
      </p:pic>
    </p:spTree>
    <p:extLst>
      <p:ext uri="{BB962C8B-B14F-4D97-AF65-F5344CB8AC3E}">
        <p14:creationId xmlns:p14="http://schemas.microsoft.com/office/powerpoint/2010/main" val="3018875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414500" y="342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Involving the Service Design Community</a:t>
            </a:r>
            <a:endParaRPr sz="3600">
              <a:latin typeface="Roboto"/>
              <a:ea typeface="Roboto"/>
              <a:cs typeface="Roboto"/>
              <a:sym typeface="Roboto"/>
            </a:endParaRPr>
          </a:p>
        </p:txBody>
      </p:sp>
      <p:pic>
        <p:nvPicPr>
          <p:cNvPr id="168" name="Google Shape;168;p34" descr="9 members of the service design community standing, working at whiteboards in an office room, with colourful sofa and cushions on the forefront"/>
          <p:cNvPicPr preferRelativeResize="0"/>
          <p:nvPr/>
        </p:nvPicPr>
        <p:blipFill>
          <a:blip r:embed="rId3">
            <a:alphaModFix/>
          </a:blip>
          <a:stretch>
            <a:fillRect/>
          </a:stretch>
        </p:blipFill>
        <p:spPr>
          <a:xfrm>
            <a:off x="414500" y="1199525"/>
            <a:ext cx="8311352" cy="3015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a:extLst>
              <a:ext uri="{C183D7F6-B498-43B3-948B-1728B52AA6E4}">
                <adec:decorative xmlns:adec="http://schemas.microsoft.com/office/drawing/2017/decorative" val="1"/>
              </a:ext>
            </a:extLst>
          </p:cNvPr>
          <p:cNvSpPr/>
          <p:nvPr/>
        </p:nvSpPr>
        <p:spPr>
          <a:xfrm>
            <a:off x="4538175" y="102025"/>
            <a:ext cx="4543500" cy="5040600"/>
          </a:xfrm>
          <a:prstGeom prst="rect">
            <a:avLst/>
          </a:prstGeom>
          <a:solidFill>
            <a:srgbClr val="FF82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35"/>
          <p:cNvSpPr txBox="1">
            <a:spLocks noGrp="1"/>
          </p:cNvSpPr>
          <p:nvPr>
            <p:ph type="title"/>
          </p:nvPr>
        </p:nvSpPr>
        <p:spPr>
          <a:xfrm>
            <a:off x="694108" y="314825"/>
            <a:ext cx="4223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700">
                <a:latin typeface="Roboto"/>
                <a:ea typeface="Roboto"/>
                <a:cs typeface="Roboto"/>
                <a:sym typeface="Roboto"/>
              </a:rPr>
              <a:t>What the guidance covers</a:t>
            </a:r>
            <a:endParaRPr sz="2700">
              <a:latin typeface="Roboto"/>
              <a:ea typeface="Roboto"/>
              <a:cs typeface="Roboto"/>
              <a:sym typeface="Roboto"/>
            </a:endParaRPr>
          </a:p>
        </p:txBody>
      </p:sp>
      <p:sp>
        <p:nvSpPr>
          <p:cNvPr id="175" name="Google Shape;175;p35"/>
          <p:cNvSpPr txBox="1">
            <a:spLocks noGrp="1"/>
          </p:cNvSpPr>
          <p:nvPr>
            <p:ph type="body" idx="1"/>
          </p:nvPr>
        </p:nvSpPr>
        <p:spPr>
          <a:xfrm>
            <a:off x="733350" y="979500"/>
            <a:ext cx="4661400" cy="31845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WCAG Conformance</a:t>
            </a:r>
            <a:endParaRPr sz="2000">
              <a:solidFill>
                <a:schemeClr val="dk1"/>
              </a:solidFill>
              <a:latin typeface="Roboto"/>
              <a:ea typeface="Roboto"/>
              <a:cs typeface="Roboto"/>
              <a:sym typeface="Roboto"/>
            </a:endParaRPr>
          </a:p>
          <a:p>
            <a:pPr marL="457200" lvl="0" indent="-355600" algn="l" rtl="0">
              <a:lnSpc>
                <a:spcPct val="115000"/>
              </a:lnSpc>
              <a:spcBef>
                <a:spcPts val="16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Non-digital accessibility</a:t>
            </a:r>
            <a:endParaRPr sz="2000">
              <a:solidFill>
                <a:schemeClr val="dk1"/>
              </a:solidFill>
              <a:latin typeface="Roboto"/>
              <a:ea typeface="Roboto"/>
              <a:cs typeface="Roboto"/>
              <a:sym typeface="Roboto"/>
            </a:endParaRPr>
          </a:p>
          <a:p>
            <a:pPr marL="457200" lvl="0" indent="-355600" algn="l" rtl="0">
              <a:lnSpc>
                <a:spcPct val="115000"/>
              </a:lnSpc>
              <a:spcBef>
                <a:spcPts val="16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Design communication</a:t>
            </a:r>
            <a:endParaRPr sz="2000">
              <a:solidFill>
                <a:schemeClr val="dk1"/>
              </a:solidFill>
              <a:latin typeface="Roboto"/>
              <a:ea typeface="Roboto"/>
              <a:cs typeface="Roboto"/>
              <a:sym typeface="Roboto"/>
            </a:endParaRPr>
          </a:p>
          <a:p>
            <a:pPr marL="457200" lvl="0" indent="-355600" algn="l" rtl="0">
              <a:lnSpc>
                <a:spcPct val="115000"/>
              </a:lnSpc>
              <a:spcBef>
                <a:spcPts val="16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Design together</a:t>
            </a:r>
            <a:endParaRPr sz="2000">
              <a:solidFill>
                <a:schemeClr val="dk1"/>
              </a:solidFill>
              <a:latin typeface="Roboto"/>
              <a:ea typeface="Roboto"/>
              <a:cs typeface="Roboto"/>
              <a:sym typeface="Roboto"/>
            </a:endParaRPr>
          </a:p>
          <a:p>
            <a:pPr marL="457200" lvl="0" indent="-355600" algn="l" rtl="0">
              <a:lnSpc>
                <a:spcPct val="115000"/>
              </a:lnSpc>
              <a:spcBef>
                <a:spcPts val="16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When you can’t make a part of your service accessible</a:t>
            </a:r>
            <a:endParaRPr sz="2000">
              <a:solidFill>
                <a:schemeClr val="dk1"/>
              </a:solidFill>
              <a:latin typeface="Roboto"/>
              <a:ea typeface="Roboto"/>
              <a:cs typeface="Roboto"/>
              <a:sym typeface="Roboto"/>
            </a:endParaRPr>
          </a:p>
          <a:p>
            <a:pPr marL="0" lvl="0" indent="0" algn="l" rtl="0">
              <a:spcBef>
                <a:spcPts val="1600"/>
              </a:spcBef>
              <a:spcAft>
                <a:spcPts val="0"/>
              </a:spcAft>
              <a:buNone/>
            </a:pPr>
            <a:endParaRPr sz="2000">
              <a:solidFill>
                <a:schemeClr val="dk1"/>
              </a:solidFill>
              <a:latin typeface="Roboto"/>
              <a:ea typeface="Roboto"/>
              <a:cs typeface="Roboto"/>
              <a:sym typeface="Roboto"/>
            </a:endParaRPr>
          </a:p>
        </p:txBody>
      </p:sp>
      <p:pic>
        <p:nvPicPr>
          <p:cNvPr id="176" name="Google Shape;176;p35" descr="page of the DWP Accessibility manual showing the guidance for the service designer job role"/>
          <p:cNvPicPr preferRelativeResize="0"/>
          <p:nvPr/>
        </p:nvPicPr>
        <p:blipFill>
          <a:blip r:embed="rId3">
            <a:alphaModFix/>
          </a:blip>
          <a:stretch>
            <a:fillRect/>
          </a:stretch>
        </p:blipFill>
        <p:spPr>
          <a:xfrm>
            <a:off x="5646618" y="0"/>
            <a:ext cx="3497383"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What’s different in this role? </a:t>
            </a:r>
            <a:endParaRPr sz="3600">
              <a:latin typeface="Roboto"/>
              <a:ea typeface="Roboto"/>
              <a:cs typeface="Roboto"/>
              <a:sym typeface="Roboto"/>
            </a:endParaRPr>
          </a:p>
        </p:txBody>
      </p:sp>
      <p:sp>
        <p:nvSpPr>
          <p:cNvPr id="182" name="Google Shape;182;p36"/>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SzPts val="2000"/>
              <a:buChar char="●"/>
            </a:pPr>
            <a:r>
              <a:rPr lang="en-GB" sz="2000">
                <a:latin typeface="Roboto"/>
                <a:ea typeface="Roboto"/>
                <a:cs typeface="Roboto"/>
                <a:sym typeface="Roboto"/>
              </a:rPr>
              <a:t>“Your overview of the end-to-end service may give you an insight into inclusivity for both external and internal users”</a:t>
            </a:r>
            <a:endParaRPr sz="2000">
              <a:latin typeface="Roboto"/>
              <a:ea typeface="Roboto"/>
              <a:cs typeface="Roboto"/>
              <a:sym typeface="Roboto"/>
            </a:endParaRPr>
          </a:p>
          <a:p>
            <a:pPr marL="457200" lvl="0" indent="-355600" algn="l" rtl="0">
              <a:lnSpc>
                <a:spcPct val="115000"/>
              </a:lnSpc>
              <a:spcBef>
                <a:spcPts val="3000"/>
              </a:spcBef>
              <a:spcAft>
                <a:spcPts val="0"/>
              </a:spcAft>
              <a:buSzPts val="2000"/>
              <a:buChar char="●"/>
            </a:pPr>
            <a:r>
              <a:rPr lang="en-GB" sz="2000">
                <a:latin typeface="Roboto"/>
                <a:ea typeface="Roboto"/>
                <a:cs typeface="Roboto"/>
                <a:sym typeface="Roboto"/>
              </a:rPr>
              <a:t>“You’ll design journeys across both digital and offline channels”</a:t>
            </a:r>
            <a:endParaRPr sz="2000">
              <a:latin typeface="Roboto"/>
              <a:ea typeface="Roboto"/>
              <a:cs typeface="Roboto"/>
              <a:sym typeface="Roboto"/>
            </a:endParaRPr>
          </a:p>
          <a:p>
            <a:pPr marL="457200" lvl="0" indent="-355600" algn="l" rtl="0">
              <a:lnSpc>
                <a:spcPct val="115000"/>
              </a:lnSpc>
              <a:spcBef>
                <a:spcPts val="3000"/>
              </a:spcBef>
              <a:spcAft>
                <a:spcPts val="0"/>
              </a:spcAft>
              <a:buSzPts val="2000"/>
              <a:buChar char="●"/>
            </a:pPr>
            <a:r>
              <a:rPr lang="en-GB" sz="2000">
                <a:latin typeface="Roboto"/>
                <a:ea typeface="Roboto"/>
                <a:cs typeface="Roboto"/>
                <a:sym typeface="Roboto"/>
              </a:rPr>
              <a:t>Non digital accessibility → </a:t>
            </a:r>
            <a:r>
              <a:rPr lang="en-GB" sz="2000" u="sng">
                <a:solidFill>
                  <a:srgbClr val="2200CC"/>
                </a:solidFill>
                <a:hlinkClick r:id="rId3">
                  <a:extLst>
                    <a:ext uri="{A12FA001-AC4F-418D-AE19-62706E023703}">
                      <ahyp:hlinkClr xmlns:ahyp="http://schemas.microsoft.com/office/drawing/2018/hyperlinkcolor" val="tx"/>
                    </a:ext>
                  </a:extLst>
                </a:hlinkClick>
              </a:rPr>
              <a:t>Accessible events toolkit</a:t>
            </a:r>
            <a:r>
              <a:rPr lang="en-GB" sz="2000">
                <a:solidFill>
                  <a:schemeClr val="dk1"/>
                </a:solidFill>
              </a:rPr>
              <a:t> from </a:t>
            </a:r>
            <a:r>
              <a:rPr lang="en-GB" sz="2000" u="sng">
                <a:solidFill>
                  <a:srgbClr val="2200CC"/>
                </a:solidFill>
                <a:hlinkClick r:id="rId4">
                  <a:extLst>
                    <a:ext uri="{A12FA001-AC4F-418D-AE19-62706E023703}">
                      <ahyp:hlinkClr xmlns:ahyp="http://schemas.microsoft.com/office/drawing/2018/hyperlinkcolor" val="tx"/>
                    </a:ext>
                  </a:extLst>
                </a:hlinkClick>
              </a:rPr>
              <a:t>Scope</a:t>
            </a:r>
            <a:endParaRPr sz="2000">
              <a:solidFill>
                <a:srgbClr val="2200CC"/>
              </a:solidFill>
            </a:endParaRPr>
          </a:p>
          <a:p>
            <a:pPr marL="0" lvl="0" indent="0" algn="l" rtl="0">
              <a:spcBef>
                <a:spcPts val="3000"/>
              </a:spcBef>
              <a:spcAft>
                <a:spcPts val="0"/>
              </a:spcAft>
              <a:buNone/>
            </a:pPr>
            <a:endParaRPr sz="2000">
              <a:solidFill>
                <a:srgbClr val="1155CC"/>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When you can’t make part of your service accessible </a:t>
            </a:r>
            <a:endParaRPr sz="3600">
              <a:latin typeface="Roboto"/>
              <a:ea typeface="Roboto"/>
              <a:cs typeface="Roboto"/>
              <a:sym typeface="Roboto"/>
            </a:endParaRPr>
          </a:p>
        </p:txBody>
      </p:sp>
      <p:sp>
        <p:nvSpPr>
          <p:cNvPr id="188" name="Google Shape;188;p37"/>
          <p:cNvSpPr txBox="1">
            <a:spLocks noGrp="1"/>
          </p:cNvSpPr>
          <p:nvPr>
            <p:ph type="body" idx="1"/>
          </p:nvPr>
        </p:nvSpPr>
        <p:spPr>
          <a:xfrm>
            <a:off x="664375" y="1980875"/>
            <a:ext cx="7894800" cy="26211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GB" sz="2400">
                <a:solidFill>
                  <a:schemeClr val="dk1"/>
                </a:solidFill>
              </a:rPr>
              <a:t>a service, technically accessible online might not be the best solution</a:t>
            </a:r>
            <a:endParaRPr sz="2400">
              <a:solidFill>
                <a:schemeClr val="dk1"/>
              </a:solidFill>
            </a:endParaRPr>
          </a:p>
          <a:p>
            <a:pPr marL="457200" lvl="0" indent="-381000" algn="l" rtl="0">
              <a:lnSpc>
                <a:spcPct val="115000"/>
              </a:lnSpc>
              <a:spcBef>
                <a:spcPts val="2000"/>
              </a:spcBef>
              <a:spcAft>
                <a:spcPts val="2000"/>
              </a:spcAft>
              <a:buClr>
                <a:schemeClr val="dk1"/>
              </a:buClr>
              <a:buSzPts val="2400"/>
              <a:buChar char="●"/>
            </a:pPr>
            <a:r>
              <a:rPr lang="en-GB" sz="2400">
                <a:solidFill>
                  <a:schemeClr val="dk1"/>
                </a:solidFill>
              </a:rPr>
              <a:t>you can and should ask for help from accessibility specialists</a:t>
            </a:r>
            <a:endParaRPr sz="24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Accessibility</a:t>
            </a:r>
            <a:endParaRPr sz="48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Roboto"/>
                <a:ea typeface="Roboto"/>
                <a:cs typeface="Roboto"/>
                <a:sym typeface="Roboto"/>
              </a:rPr>
              <a:t>1 in 4 people are disabled in the UK</a:t>
            </a:r>
            <a:endParaRPr sz="3600" dirty="0">
              <a:latin typeface="Roboto"/>
              <a:ea typeface="Roboto"/>
              <a:cs typeface="Roboto"/>
              <a:sym typeface="Roboto"/>
            </a:endParaRPr>
          </a:p>
        </p:txBody>
      </p:sp>
      <p:sp>
        <p:nvSpPr>
          <p:cNvPr id="199" name="Google Shape;199;p39"/>
          <p:cNvSpPr txBox="1"/>
          <p:nvPr/>
        </p:nvSpPr>
        <p:spPr>
          <a:xfrm>
            <a:off x="628200" y="1486725"/>
            <a:ext cx="7887600" cy="266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000" dirty="0">
                <a:solidFill>
                  <a:srgbClr val="243746"/>
                </a:solidFill>
                <a:latin typeface="Roboto"/>
                <a:ea typeface="Roboto"/>
                <a:cs typeface="Roboto"/>
                <a:sym typeface="Roboto"/>
              </a:rPr>
              <a:t>   vision             hearing             speech                motor            cognitive</a:t>
            </a:r>
            <a:endParaRPr sz="2000" dirty="0">
              <a:solidFill>
                <a:srgbClr val="243746"/>
              </a:solidFill>
              <a:latin typeface="Roboto"/>
              <a:ea typeface="Roboto"/>
              <a:cs typeface="Roboto"/>
              <a:sym typeface="Roboto"/>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1800" b="1" dirty="0">
                <a:solidFill>
                  <a:srgbClr val="243746"/>
                </a:solidFill>
                <a:latin typeface="Poppins"/>
                <a:ea typeface="Poppins"/>
                <a:cs typeface="Poppins"/>
                <a:sym typeface="Poppins"/>
              </a:rPr>
              <a:t> </a:t>
            </a: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2000" b="1" dirty="0">
                <a:solidFill>
                  <a:srgbClr val="243746"/>
                </a:solidFill>
                <a:highlight>
                  <a:srgbClr val="FFDD00"/>
                </a:highlight>
                <a:latin typeface="Roboto"/>
                <a:ea typeface="Roboto"/>
                <a:cs typeface="Roboto"/>
                <a:sym typeface="Roboto"/>
              </a:rPr>
              <a:t>It’s different for everyone</a:t>
            </a:r>
            <a:endParaRPr sz="2000" b="1" dirty="0">
              <a:solidFill>
                <a:srgbClr val="243746"/>
              </a:solidFill>
              <a:highlight>
                <a:srgbClr val="FFDD00"/>
              </a:highlight>
              <a:latin typeface="Roboto"/>
              <a:ea typeface="Roboto"/>
              <a:cs typeface="Roboto"/>
              <a:sym typeface="Roboto"/>
            </a:endParaRPr>
          </a:p>
        </p:txBody>
      </p:sp>
      <p:grpSp>
        <p:nvGrpSpPr>
          <p:cNvPr id="200" name="Google Shape;200;p39">
            <a:extLst>
              <a:ext uri="{C183D7F6-B498-43B3-948B-1728B52AA6E4}">
                <adec:decorative xmlns:adec="http://schemas.microsoft.com/office/drawing/2017/decorative" val="1"/>
              </a:ext>
            </a:extLst>
          </p:cNvPr>
          <p:cNvGrpSpPr/>
          <p:nvPr/>
        </p:nvGrpSpPr>
        <p:grpSpPr>
          <a:xfrm>
            <a:off x="790175" y="2052448"/>
            <a:ext cx="7376722" cy="886902"/>
            <a:chOff x="946850" y="2128298"/>
            <a:chExt cx="7376722" cy="886902"/>
          </a:xfrm>
        </p:grpSpPr>
        <p:pic>
          <p:nvPicPr>
            <p:cNvPr id="201" name="Google Shape;201;p39" descr="an eye"/>
            <p:cNvPicPr preferRelativeResize="0"/>
            <p:nvPr/>
          </p:nvPicPr>
          <p:blipFill>
            <a:blip r:embed="rId3">
              <a:alphaModFix amt="75000"/>
            </a:blip>
            <a:stretch>
              <a:fillRect/>
            </a:stretch>
          </p:blipFill>
          <p:spPr>
            <a:xfrm>
              <a:off x="946850" y="2168075"/>
              <a:ext cx="847124" cy="847124"/>
            </a:xfrm>
            <a:prstGeom prst="rect">
              <a:avLst/>
            </a:prstGeom>
            <a:noFill/>
            <a:ln>
              <a:noFill/>
            </a:ln>
          </p:spPr>
        </p:pic>
        <p:pic>
          <p:nvPicPr>
            <p:cNvPr id="202" name="Google Shape;202;p39" descr="speech bubble"/>
            <p:cNvPicPr preferRelativeResize="0"/>
            <p:nvPr/>
          </p:nvPicPr>
          <p:blipFill>
            <a:blip r:embed="rId4">
              <a:alphaModFix amt="74000"/>
            </a:blip>
            <a:stretch>
              <a:fillRect/>
            </a:stretch>
          </p:blipFill>
          <p:spPr>
            <a:xfrm>
              <a:off x="4185713" y="2168075"/>
              <a:ext cx="847125" cy="847125"/>
            </a:xfrm>
            <a:prstGeom prst="rect">
              <a:avLst/>
            </a:prstGeom>
            <a:noFill/>
            <a:ln>
              <a:noFill/>
            </a:ln>
          </p:spPr>
        </p:pic>
        <p:pic>
          <p:nvPicPr>
            <p:cNvPr id="203" name="Google Shape;203;p39" descr="a hand"/>
            <p:cNvPicPr preferRelativeResize="0"/>
            <p:nvPr/>
          </p:nvPicPr>
          <p:blipFill>
            <a:blip r:embed="rId5">
              <a:alphaModFix amt="75000"/>
            </a:blip>
            <a:stretch>
              <a:fillRect/>
            </a:stretch>
          </p:blipFill>
          <p:spPr>
            <a:xfrm>
              <a:off x="5890750" y="2128298"/>
              <a:ext cx="847124" cy="847104"/>
            </a:xfrm>
            <a:prstGeom prst="rect">
              <a:avLst/>
            </a:prstGeom>
            <a:noFill/>
            <a:ln>
              <a:noFill/>
            </a:ln>
          </p:spPr>
        </p:pic>
        <p:pic>
          <p:nvPicPr>
            <p:cNvPr id="204" name="Google Shape;204;p39" descr="head graphic with cogs inside to illustrate cognitive"/>
            <p:cNvPicPr preferRelativeResize="0"/>
            <p:nvPr/>
          </p:nvPicPr>
          <p:blipFill>
            <a:blip r:embed="rId6">
              <a:alphaModFix amt="75000"/>
            </a:blip>
            <a:stretch>
              <a:fillRect/>
            </a:stretch>
          </p:blipFill>
          <p:spPr>
            <a:xfrm>
              <a:off x="7595773" y="2187950"/>
              <a:ext cx="727800" cy="727800"/>
            </a:xfrm>
            <a:prstGeom prst="rect">
              <a:avLst/>
            </a:prstGeom>
            <a:noFill/>
            <a:ln>
              <a:noFill/>
            </a:ln>
          </p:spPr>
        </p:pic>
        <p:pic>
          <p:nvPicPr>
            <p:cNvPr id="205" name="Google Shape;205;p39" descr="an ear"/>
            <p:cNvPicPr preferRelativeResize="0"/>
            <p:nvPr/>
          </p:nvPicPr>
          <p:blipFill>
            <a:blip r:embed="rId7">
              <a:alphaModFix amt="76000"/>
            </a:blip>
            <a:stretch>
              <a:fillRect/>
            </a:stretch>
          </p:blipFill>
          <p:spPr>
            <a:xfrm>
              <a:off x="2567612" y="2229450"/>
              <a:ext cx="847124" cy="724376"/>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Defining accessibility</a:t>
            </a:r>
            <a:endParaRPr sz="3600">
              <a:latin typeface="Roboto"/>
              <a:ea typeface="Roboto"/>
              <a:cs typeface="Roboto"/>
              <a:sym typeface="Roboto"/>
            </a:endParaRPr>
          </a:p>
        </p:txBody>
      </p:sp>
      <p:sp>
        <p:nvSpPr>
          <p:cNvPr id="211" name="Google Shape;211;p40"/>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400">
                <a:latin typeface="Roboto"/>
                <a:ea typeface="Roboto"/>
                <a:cs typeface="Roboto"/>
                <a:sym typeface="Roboto"/>
              </a:rPr>
              <a:t>“Accessibility means that people can do what they need to do in a similar amount of time and effort as someone that does not have a disability.	</a:t>
            </a:r>
            <a:endParaRPr sz="2400">
              <a:latin typeface="Roboto"/>
              <a:ea typeface="Roboto"/>
              <a:cs typeface="Roboto"/>
              <a:sym typeface="Roboto"/>
            </a:endParaRPr>
          </a:p>
          <a:p>
            <a:pPr marL="0" lvl="0" indent="0" algn="l" rtl="0">
              <a:lnSpc>
                <a:spcPct val="150000"/>
              </a:lnSpc>
              <a:spcBef>
                <a:spcPts val="0"/>
              </a:spcBef>
              <a:spcAft>
                <a:spcPts val="0"/>
              </a:spcAft>
              <a:buNone/>
            </a:pPr>
            <a:r>
              <a:rPr lang="en-GB" sz="2400">
                <a:latin typeface="Roboto"/>
                <a:ea typeface="Roboto"/>
                <a:cs typeface="Roboto"/>
                <a:sym typeface="Roboto"/>
              </a:rPr>
              <a:t>It means that people are empowered and can be independent.”</a:t>
            </a:r>
            <a:endParaRPr sz="2400">
              <a:latin typeface="Roboto"/>
              <a:ea typeface="Roboto"/>
              <a:cs typeface="Roboto"/>
              <a:sym typeface="Roboto"/>
            </a:endParaRPr>
          </a:p>
          <a:p>
            <a:pPr marL="0" lvl="0" indent="0" algn="l" rtl="0">
              <a:spcBef>
                <a:spcPts val="0"/>
              </a:spcBef>
              <a:spcAft>
                <a:spcPts val="0"/>
              </a:spcAft>
              <a:buNone/>
            </a:pPr>
            <a:r>
              <a:rPr lang="en-GB" sz="2400">
                <a:latin typeface="Roboto"/>
                <a:ea typeface="Roboto"/>
                <a:cs typeface="Roboto"/>
                <a:sym typeface="Roboto"/>
              </a:rPr>
              <a:t>				</a:t>
            </a: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2400">
                <a:latin typeface="Roboto"/>
                <a:ea typeface="Roboto"/>
                <a:cs typeface="Roboto"/>
                <a:sym typeface="Roboto"/>
              </a:rPr>
              <a:t>Source: </a:t>
            </a:r>
            <a:r>
              <a:rPr lang="en-GB" sz="2400" u="sng">
                <a:solidFill>
                  <a:srgbClr val="2200CC"/>
                </a:solidFill>
                <a:latin typeface="Roboto"/>
                <a:ea typeface="Roboto"/>
                <a:cs typeface="Roboto"/>
                <a:sym typeface="Roboto"/>
                <a:hlinkClick r:id="rId3">
                  <a:extLst>
                    <a:ext uri="{A12FA001-AC4F-418D-AE19-62706E023703}">
                      <ahyp:hlinkClr xmlns:ahyp="http://schemas.microsoft.com/office/drawing/2018/hyperlinkcolor" val="tx"/>
                    </a:ext>
                  </a:extLst>
                </a:hlinkClick>
              </a:rPr>
              <a:t>GOV.UK Blog post</a:t>
            </a:r>
            <a:endParaRPr sz="2400">
              <a:solidFill>
                <a:srgbClr val="2200CC"/>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Web Content Accessibility Guidelines</a:t>
            </a:r>
            <a:endParaRPr sz="3600">
              <a:latin typeface="Roboto"/>
              <a:ea typeface="Roboto"/>
              <a:cs typeface="Roboto"/>
              <a:sym typeface="Roboto"/>
            </a:endParaRPr>
          </a:p>
        </p:txBody>
      </p:sp>
      <p:sp>
        <p:nvSpPr>
          <p:cNvPr id="217" name="Google Shape;217;p41"/>
          <p:cNvSpPr txBox="1">
            <a:spLocks noGrp="1"/>
          </p:cNvSpPr>
          <p:nvPr>
            <p:ph type="body" idx="1"/>
          </p:nvPr>
        </p:nvSpPr>
        <p:spPr>
          <a:xfrm>
            <a:off x="664375" y="1399250"/>
            <a:ext cx="7894800" cy="32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Roboto"/>
                <a:ea typeface="Roboto"/>
                <a:cs typeface="Roboto"/>
                <a:sym typeface="Roboto"/>
              </a:rPr>
              <a:t>→ Standard you need to comply with for digital accessibility</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GB" sz="2400">
                <a:latin typeface="Roboto"/>
                <a:ea typeface="Roboto"/>
                <a:cs typeface="Roboto"/>
                <a:sym typeface="Roboto"/>
              </a:rPr>
              <a:t>Currently, version 2.2</a:t>
            </a:r>
            <a:endParaRPr sz="2400">
              <a:latin typeface="Roboto"/>
              <a:ea typeface="Roboto"/>
              <a:cs typeface="Roboto"/>
              <a:sym typeface="Roboto"/>
            </a:endParaRPr>
          </a:p>
          <a:p>
            <a:pPr marL="0" lvl="0" indent="0" algn="l" rtl="0">
              <a:spcBef>
                <a:spcPts val="0"/>
              </a:spcBef>
              <a:spcAft>
                <a:spcPts val="0"/>
              </a:spcAft>
              <a:buNone/>
            </a:pPr>
            <a:r>
              <a:rPr lang="en-GB" sz="2400" u="sng">
                <a:solidFill>
                  <a:srgbClr val="2200CC"/>
                </a:solidFill>
                <a:latin typeface="Roboto"/>
                <a:ea typeface="Roboto"/>
                <a:cs typeface="Roboto"/>
                <a:sym typeface="Roboto"/>
                <a:hlinkClick r:id="rId3">
                  <a:extLst>
                    <a:ext uri="{A12FA001-AC4F-418D-AE19-62706E023703}">
                      <ahyp:hlinkClr xmlns:ahyp="http://schemas.microsoft.com/office/drawing/2018/hyperlinkcolor" val="tx"/>
                    </a:ext>
                  </a:extLst>
                </a:hlinkClick>
              </a:rPr>
              <a:t>Web Content Accessibility Guidelines (WCAG)</a:t>
            </a:r>
            <a:r>
              <a:rPr lang="en-GB" sz="2400">
                <a:latin typeface="Roboto"/>
                <a:ea typeface="Roboto"/>
                <a:cs typeface="Roboto"/>
                <a:sym typeface="Roboto"/>
              </a:rPr>
              <a:t>			</a:t>
            </a: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2400">
                <a:latin typeface="Roboto"/>
                <a:ea typeface="Roboto"/>
                <a:cs typeface="Roboto"/>
                <a:sym typeface="Roboto"/>
              </a:rPr>
              <a:t>Published by the</a:t>
            </a:r>
            <a:r>
              <a:rPr lang="en-GB" sz="2400" u="sng">
                <a:solidFill>
                  <a:schemeClr val="hlink"/>
                </a:solidFill>
                <a:latin typeface="Roboto"/>
                <a:ea typeface="Roboto"/>
                <a:cs typeface="Roboto"/>
                <a:sym typeface="Roboto"/>
                <a:hlinkClick r:id="rId4"/>
              </a:rPr>
              <a:t> </a:t>
            </a:r>
            <a:r>
              <a:rPr lang="en-GB" sz="2400" u="sng">
                <a:solidFill>
                  <a:srgbClr val="2200CC"/>
                </a:solidFill>
                <a:latin typeface="Roboto"/>
                <a:ea typeface="Roboto"/>
                <a:cs typeface="Roboto"/>
                <a:sym typeface="Roboto"/>
                <a:hlinkClick r:id="rId4">
                  <a:extLst>
                    <a:ext uri="{A12FA001-AC4F-418D-AE19-62706E023703}">
                      <ahyp:hlinkClr xmlns:ahyp="http://schemas.microsoft.com/office/drawing/2018/hyperlinkcolor" val="tx"/>
                    </a:ext>
                  </a:extLst>
                </a:hlinkClick>
              </a:rPr>
              <a:t>World Wide Web Consortium (W3C)</a:t>
            </a:r>
            <a:endParaRPr sz="2400">
              <a:solidFill>
                <a:srgbClr val="2200CC"/>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664375" y="342000"/>
            <a:ext cx="828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300">
                <a:latin typeface="Roboto"/>
                <a:ea typeface="Roboto"/>
                <a:cs typeface="Roboto"/>
                <a:sym typeface="Roboto"/>
              </a:rPr>
              <a:t>Cognitive Accessibility Guidelines (COGA)</a:t>
            </a:r>
            <a:endParaRPr sz="3300">
              <a:latin typeface="Roboto"/>
              <a:ea typeface="Roboto"/>
              <a:cs typeface="Roboto"/>
              <a:sym typeface="Roboto"/>
            </a:endParaRPr>
          </a:p>
        </p:txBody>
      </p:sp>
      <p:sp>
        <p:nvSpPr>
          <p:cNvPr id="223" name="Google Shape;223;p42"/>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Roboto"/>
                <a:ea typeface="Roboto"/>
                <a:cs typeface="Roboto"/>
                <a:sym typeface="Roboto"/>
              </a:rPr>
              <a:t>→  set of guidelines for inclusive design</a:t>
            </a:r>
            <a:endParaRPr sz="2400">
              <a:latin typeface="Roboto"/>
              <a:ea typeface="Roboto"/>
              <a:cs typeface="Roboto"/>
              <a:sym typeface="Roboto"/>
            </a:endParaRPr>
          </a:p>
          <a:p>
            <a:pPr marL="0" lvl="0" indent="0" algn="l" rtl="0">
              <a:spcBef>
                <a:spcPts val="0"/>
              </a:spcBef>
              <a:spcAft>
                <a:spcPts val="0"/>
              </a:spcAft>
              <a:buNone/>
            </a:pPr>
            <a:r>
              <a:rPr lang="en-GB" sz="2400">
                <a:latin typeface="Roboto"/>
                <a:ea typeface="Roboto"/>
                <a:cs typeface="Roboto"/>
                <a:sym typeface="Roboto"/>
              </a:rPr>
              <a:t>		</a:t>
            </a: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2400">
                <a:latin typeface="Roboto"/>
                <a:ea typeface="Roboto"/>
                <a:cs typeface="Roboto"/>
                <a:sym typeface="Roboto"/>
              </a:rPr>
              <a:t>Also published by the W3C.</a:t>
            </a: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2400" u="sng">
                <a:solidFill>
                  <a:srgbClr val="2200CC"/>
                </a:solidFill>
                <a:latin typeface="Roboto"/>
                <a:ea typeface="Roboto"/>
                <a:cs typeface="Roboto"/>
                <a:sym typeface="Roboto"/>
                <a:hlinkClick r:id="rId3">
                  <a:extLst>
                    <a:ext uri="{A12FA001-AC4F-418D-AE19-62706E023703}">
                      <ahyp:hlinkClr xmlns:ahyp="http://schemas.microsoft.com/office/drawing/2018/hyperlinkcolor" val="tx"/>
                    </a:ext>
                  </a:extLst>
                </a:hlinkClick>
              </a:rPr>
              <a:t>Nice COGA version by the Department for Education</a:t>
            </a:r>
            <a:r>
              <a:rPr lang="en-GB" sz="2400" u="sng">
                <a:solidFill>
                  <a:schemeClr val="hlink"/>
                </a:solidFill>
                <a:latin typeface="Roboto"/>
                <a:ea typeface="Roboto"/>
                <a:cs typeface="Roboto"/>
                <a:sym typeface="Roboto"/>
                <a:hlinkClick r:id="rId3"/>
              </a:rPr>
              <a:t> </a:t>
            </a:r>
            <a:endParaRPr sz="2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Neurodiversity</a:t>
            </a:r>
            <a:endParaRPr sz="3600">
              <a:latin typeface="Roboto"/>
              <a:ea typeface="Roboto"/>
              <a:cs typeface="Roboto"/>
              <a:sym typeface="Roboto"/>
            </a:endParaRPr>
          </a:p>
        </p:txBody>
      </p:sp>
      <p:sp>
        <p:nvSpPr>
          <p:cNvPr id="229" name="Google Shape;229;p43"/>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Dyslexia</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Autism </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ADHD (= Attention Deficit and Hyperactivity Disorder)</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Dyspraxia</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Dyscalculia</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OCD (Obsessive Compulsive Disorder)</a:t>
            </a:r>
            <a:endParaRPr sz="240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n-GB" sz="2400">
                <a:latin typeface="Roboto"/>
                <a:ea typeface="Roboto"/>
                <a:cs typeface="Roboto"/>
                <a:sym typeface="Roboto"/>
              </a:rPr>
              <a:t>Tourette’s syndrome and more</a:t>
            </a:r>
            <a:endParaRPr sz="24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a:extLst>
            <a:ext uri="{FF2B5EF4-FFF2-40B4-BE49-F238E27FC236}">
              <a16:creationId xmlns:a16="http://schemas.microsoft.com/office/drawing/2014/main" id="{DDE71EC7-3FE4-95A2-E66C-7D0CC318FE4E}"/>
            </a:ext>
          </a:extLst>
        </p:cNvPr>
        <p:cNvGrpSpPr/>
        <p:nvPr/>
      </p:nvGrpSpPr>
      <p:grpSpPr>
        <a:xfrm>
          <a:off x="0" y="0"/>
          <a:ext cx="0" cy="0"/>
          <a:chOff x="0" y="0"/>
          <a:chExt cx="0" cy="0"/>
        </a:xfrm>
      </p:grpSpPr>
      <p:sp>
        <p:nvSpPr>
          <p:cNvPr id="107" name="Google Shape;107;p26">
            <a:extLst>
              <a:ext uri="{FF2B5EF4-FFF2-40B4-BE49-F238E27FC236}">
                <a16:creationId xmlns:a16="http://schemas.microsoft.com/office/drawing/2014/main" id="{CAB10D3D-D421-36B1-B47E-8AEB707D89C7}"/>
              </a:ext>
            </a:extLst>
          </p:cNvPr>
          <p:cNvSpPr txBox="1">
            <a:spLocks noGrp="1"/>
          </p:cNvSpPr>
          <p:nvPr>
            <p:ph type="ctrTitle"/>
          </p:nvPr>
        </p:nvSpPr>
        <p:spPr>
          <a:xfrm>
            <a:off x="135300" y="1741300"/>
            <a:ext cx="6829800" cy="3100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GB" sz="4400" dirty="0">
                <a:latin typeface="Roboto" panose="02000000000000000000" pitchFamily="2" charset="0"/>
                <a:ea typeface="Roboto" panose="02000000000000000000" pitchFamily="2" charset="0"/>
                <a:cs typeface="Roboto" panose="02000000000000000000" pitchFamily="2" charset="0"/>
              </a:rPr>
              <a:t>How a service designer can contribute to accessibility </a:t>
            </a:r>
            <a:endParaRPr sz="4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0617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How neurodiversity affects people</a:t>
            </a:r>
            <a:endParaRPr sz="3600">
              <a:latin typeface="Roboto"/>
              <a:ea typeface="Roboto"/>
              <a:cs typeface="Roboto"/>
              <a:sym typeface="Roboto"/>
            </a:endParaRPr>
          </a:p>
        </p:txBody>
      </p:sp>
      <p:sp>
        <p:nvSpPr>
          <p:cNvPr id="235" name="Google Shape;235;p44"/>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1200"/>
              </a:spcBef>
              <a:spcAft>
                <a:spcPts val="0"/>
              </a:spcAft>
              <a:buSzPts val="2400"/>
              <a:buFont typeface="Roboto"/>
              <a:buChar char="●"/>
            </a:pPr>
            <a:r>
              <a:rPr lang="en-GB" sz="2400">
                <a:latin typeface="Roboto"/>
                <a:ea typeface="Roboto"/>
                <a:cs typeface="Roboto"/>
                <a:sym typeface="Roboto"/>
              </a:rPr>
              <a:t>think, process information and language</a:t>
            </a:r>
            <a:endParaRPr sz="2400">
              <a:latin typeface="Roboto"/>
              <a:ea typeface="Roboto"/>
              <a:cs typeface="Roboto"/>
              <a:sym typeface="Roboto"/>
            </a:endParaRPr>
          </a:p>
          <a:p>
            <a:pPr marL="0" lvl="0" indent="0" algn="l" rtl="0">
              <a:lnSpc>
                <a:spcPct val="115000"/>
              </a:lnSpc>
              <a:spcBef>
                <a:spcPts val="1200"/>
              </a:spcBef>
              <a:spcAft>
                <a:spcPts val="0"/>
              </a:spcAft>
              <a:buClr>
                <a:schemeClr val="dk1"/>
              </a:buClr>
              <a:buSzPts val="2000"/>
              <a:buFont typeface="Arial"/>
              <a:buNone/>
            </a:pPr>
            <a:endParaRPr sz="600">
              <a:latin typeface="Roboto"/>
              <a:ea typeface="Roboto"/>
              <a:cs typeface="Roboto"/>
              <a:sym typeface="Roboto"/>
            </a:endParaRPr>
          </a:p>
          <a:p>
            <a:pPr marL="457200" lvl="0" indent="-381000" algn="l" rtl="0">
              <a:lnSpc>
                <a:spcPct val="115000"/>
              </a:lnSpc>
              <a:spcBef>
                <a:spcPts val="1200"/>
              </a:spcBef>
              <a:spcAft>
                <a:spcPts val="0"/>
              </a:spcAft>
              <a:buSzPts val="2400"/>
              <a:buFont typeface="Roboto"/>
              <a:buChar char="●"/>
            </a:pPr>
            <a:r>
              <a:rPr lang="en-GB" sz="2400">
                <a:latin typeface="Roboto"/>
                <a:ea typeface="Roboto"/>
                <a:cs typeface="Roboto"/>
                <a:sym typeface="Roboto"/>
              </a:rPr>
              <a:t>interact socially and communicate with others</a:t>
            </a:r>
            <a:endParaRPr sz="2400">
              <a:latin typeface="Roboto"/>
              <a:ea typeface="Roboto"/>
              <a:cs typeface="Roboto"/>
              <a:sym typeface="Roboto"/>
            </a:endParaRPr>
          </a:p>
          <a:p>
            <a:pPr marL="0" lvl="0" indent="0" algn="l" rtl="0">
              <a:lnSpc>
                <a:spcPct val="115000"/>
              </a:lnSpc>
              <a:spcBef>
                <a:spcPts val="1200"/>
              </a:spcBef>
              <a:spcAft>
                <a:spcPts val="0"/>
              </a:spcAft>
              <a:buClr>
                <a:schemeClr val="dk1"/>
              </a:buClr>
              <a:buSzPts val="2000"/>
              <a:buFont typeface="Arial"/>
              <a:buNone/>
            </a:pPr>
            <a:endParaRPr sz="600">
              <a:latin typeface="Roboto"/>
              <a:ea typeface="Roboto"/>
              <a:cs typeface="Roboto"/>
              <a:sym typeface="Roboto"/>
            </a:endParaRPr>
          </a:p>
          <a:p>
            <a:pPr marL="457200" lvl="0" indent="-381000" algn="l" rtl="0">
              <a:lnSpc>
                <a:spcPct val="115000"/>
              </a:lnSpc>
              <a:spcBef>
                <a:spcPts val="1200"/>
              </a:spcBef>
              <a:spcAft>
                <a:spcPts val="0"/>
              </a:spcAft>
              <a:buSzPts val="2400"/>
              <a:buFont typeface="Roboto"/>
              <a:buChar char="●"/>
            </a:pPr>
            <a:r>
              <a:rPr lang="en-GB" sz="2400">
                <a:latin typeface="Roboto"/>
                <a:ea typeface="Roboto"/>
                <a:cs typeface="Roboto"/>
                <a:sym typeface="Roboto"/>
              </a:rPr>
              <a:t>perceive space and time</a:t>
            </a:r>
            <a:endParaRPr sz="24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39"/>
        <p:cNvGrpSpPr/>
        <p:nvPr/>
      </p:nvGrpSpPr>
      <p:grpSpPr>
        <a:xfrm>
          <a:off x="0" y="0"/>
          <a:ext cx="0" cy="0"/>
          <a:chOff x="0" y="0"/>
          <a:chExt cx="0" cy="0"/>
        </a:xfrm>
      </p:grpSpPr>
      <p:sp>
        <p:nvSpPr>
          <p:cNvPr id="240" name="Google Shape;240;p45"/>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1 in 7 people are neurodivergent</a:t>
            </a:r>
            <a:endParaRPr sz="3600">
              <a:latin typeface="Roboto"/>
              <a:ea typeface="Roboto"/>
              <a:cs typeface="Roboto"/>
              <a:sym typeface="Roboto"/>
            </a:endParaRPr>
          </a:p>
        </p:txBody>
      </p:sp>
      <p:sp>
        <p:nvSpPr>
          <p:cNvPr id="241" name="Google Shape;241;p45"/>
          <p:cNvSpPr txBox="1">
            <a:spLocks noGrp="1"/>
          </p:cNvSpPr>
          <p:nvPr>
            <p:ph type="body" idx="1"/>
          </p:nvPr>
        </p:nvSpPr>
        <p:spPr>
          <a:xfrm>
            <a:off x="664375" y="1458250"/>
            <a:ext cx="7894800" cy="3143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400">
                <a:latin typeface="Roboto"/>
                <a:ea typeface="Roboto"/>
                <a:cs typeface="Roboto"/>
                <a:sym typeface="Roboto"/>
              </a:rPr>
              <a:t>This is about 15 to 20% of the general population</a:t>
            </a:r>
            <a:endParaRPr sz="24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2400">
                <a:latin typeface="Roboto"/>
                <a:ea typeface="Roboto"/>
                <a:cs typeface="Roboto"/>
                <a:sym typeface="Roboto"/>
              </a:rPr>
              <a:t>But it’s often underestimated and under-declared.</a:t>
            </a:r>
            <a:endParaRPr sz="24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4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2400">
                <a:latin typeface="Roboto"/>
                <a:ea typeface="Roboto"/>
                <a:cs typeface="Roboto"/>
                <a:sym typeface="Roboto"/>
              </a:rPr>
              <a:t>It’s much higher for people working in Tech.</a:t>
            </a:r>
            <a:endParaRPr sz="2400">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2400">
                <a:latin typeface="Roboto"/>
                <a:ea typeface="Roboto"/>
                <a:cs typeface="Roboto"/>
                <a:sym typeface="Roboto"/>
              </a:rPr>
              <a:t>→ above 20% and </a:t>
            </a:r>
            <a:r>
              <a:rPr lang="en-GB" sz="2400" b="1">
                <a:solidFill>
                  <a:schemeClr val="dk1"/>
                </a:solidFill>
                <a:highlight>
                  <a:srgbClr val="FFDD00"/>
                </a:highlight>
                <a:latin typeface="Roboto"/>
                <a:ea typeface="Roboto"/>
                <a:cs typeface="Roboto"/>
                <a:sym typeface="Roboto"/>
              </a:rPr>
              <a:t>probably up to 50% in tech</a:t>
            </a:r>
            <a:r>
              <a:rPr lang="en-GB" sz="2400">
                <a:solidFill>
                  <a:schemeClr val="dk1"/>
                </a:solidFill>
                <a:highlight>
                  <a:srgbClr val="FFDD00"/>
                </a:highlight>
                <a:latin typeface="Roboto"/>
                <a:ea typeface="Roboto"/>
                <a:cs typeface="Roboto"/>
                <a:sym typeface="Roboto"/>
              </a:rPr>
              <a:t> </a:t>
            </a:r>
            <a:r>
              <a:rPr lang="en-GB" sz="2400">
                <a:latin typeface="Roboto"/>
                <a:ea typeface="Roboto"/>
                <a:cs typeface="Roboto"/>
                <a:sym typeface="Roboto"/>
              </a:rPr>
              <a:t>and the creative industry</a:t>
            </a:r>
            <a:endParaRPr sz="24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6"/>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Designing for everyone</a:t>
            </a:r>
            <a:endParaRPr sz="48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664375" y="342000"/>
            <a:ext cx="596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General recommendations </a:t>
            </a:r>
            <a:endParaRPr sz="3600">
              <a:latin typeface="Roboto"/>
              <a:ea typeface="Roboto"/>
              <a:cs typeface="Roboto"/>
              <a:sym typeface="Roboto"/>
            </a:endParaRPr>
          </a:p>
        </p:txBody>
      </p:sp>
      <p:sp>
        <p:nvSpPr>
          <p:cNvPr id="252" name="Google Shape;252;p47"/>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a:buChar char="●"/>
            </a:pPr>
            <a:r>
              <a:rPr lang="en-GB" sz="2400">
                <a:latin typeface="Roboto"/>
                <a:ea typeface="Roboto"/>
                <a:cs typeface="Roboto"/>
                <a:sym typeface="Roboto"/>
              </a:rPr>
              <a:t>think of accessibility right from the start</a:t>
            </a:r>
            <a:endParaRPr sz="2400">
              <a:latin typeface="Roboto"/>
              <a:ea typeface="Roboto"/>
              <a:cs typeface="Roboto"/>
              <a:sym typeface="Roboto"/>
            </a:endParaRPr>
          </a:p>
          <a:p>
            <a:pPr marL="457200" lvl="0" indent="-381000" algn="l" rtl="0">
              <a:spcBef>
                <a:spcPts val="1000"/>
              </a:spcBef>
              <a:spcAft>
                <a:spcPts val="0"/>
              </a:spcAft>
              <a:buSzPts val="2400"/>
              <a:buFont typeface="Roboto"/>
              <a:buChar char="●"/>
            </a:pPr>
            <a:r>
              <a:rPr lang="en-GB" sz="2400">
                <a:latin typeface="Roboto"/>
                <a:ea typeface="Roboto"/>
                <a:cs typeface="Roboto"/>
                <a:sym typeface="Roboto"/>
              </a:rPr>
              <a:t>involve disabled people at every stage of your research             </a:t>
            </a:r>
            <a:endParaRPr sz="2400">
              <a:latin typeface="Roboto"/>
              <a:ea typeface="Roboto"/>
              <a:cs typeface="Roboto"/>
              <a:sym typeface="Roboto"/>
            </a:endParaRPr>
          </a:p>
          <a:p>
            <a:pPr marL="457200" lvl="0" indent="-381000" algn="l" rtl="0">
              <a:spcBef>
                <a:spcPts val="1000"/>
              </a:spcBef>
              <a:spcAft>
                <a:spcPts val="0"/>
              </a:spcAft>
              <a:buSzPts val="2400"/>
              <a:buFont typeface="Roboto"/>
              <a:buChar char="●"/>
            </a:pPr>
            <a:r>
              <a:rPr lang="en-GB" sz="2400">
                <a:latin typeface="Roboto"/>
                <a:ea typeface="Roboto"/>
                <a:cs typeface="Roboto"/>
                <a:sym typeface="Roboto"/>
              </a:rPr>
              <a:t>don’t forget internal users</a:t>
            </a:r>
            <a:endParaRPr sz="2400">
              <a:latin typeface="Roboto"/>
              <a:ea typeface="Roboto"/>
              <a:cs typeface="Roboto"/>
              <a:sym typeface="Roboto"/>
            </a:endParaRPr>
          </a:p>
          <a:p>
            <a:pPr marL="457200" lvl="0" indent="-381000" algn="l" rtl="0">
              <a:spcBef>
                <a:spcPts val="1000"/>
              </a:spcBef>
              <a:spcAft>
                <a:spcPts val="0"/>
              </a:spcAft>
              <a:buSzPts val="2400"/>
              <a:buFont typeface="Roboto"/>
              <a:buChar char="●"/>
            </a:pPr>
            <a:r>
              <a:rPr lang="en-GB" sz="2400">
                <a:latin typeface="Roboto"/>
                <a:ea typeface="Roboto"/>
                <a:cs typeface="Roboto"/>
                <a:sym typeface="Roboto"/>
              </a:rPr>
              <a:t>everyone in your team needs to be involved</a:t>
            </a:r>
            <a:endParaRPr sz="2400">
              <a:latin typeface="Roboto"/>
              <a:ea typeface="Roboto"/>
              <a:cs typeface="Roboto"/>
              <a:sym typeface="Roboto"/>
            </a:endParaRPr>
          </a:p>
          <a:p>
            <a:pPr marL="457200" lvl="0" indent="-381000" algn="l" rtl="0">
              <a:spcBef>
                <a:spcPts val="1000"/>
              </a:spcBef>
              <a:spcAft>
                <a:spcPts val="1000"/>
              </a:spcAft>
              <a:buSzPts val="2400"/>
              <a:buFont typeface="Roboto"/>
              <a:buChar char="●"/>
            </a:pPr>
            <a:r>
              <a:rPr lang="en-GB" sz="2400">
                <a:latin typeface="Roboto"/>
                <a:ea typeface="Roboto"/>
                <a:cs typeface="Roboto"/>
                <a:sym typeface="Roboto"/>
              </a:rPr>
              <a:t>ask for feedback (accessible and not only online)</a:t>
            </a:r>
            <a:endParaRPr sz="2400">
              <a:latin typeface="Roboto"/>
              <a:ea typeface="Roboto"/>
              <a:cs typeface="Roboto"/>
              <a:sym typeface="Roboto"/>
            </a:endParaRPr>
          </a:p>
        </p:txBody>
      </p:sp>
      <p:sp>
        <p:nvSpPr>
          <p:cNvPr id="253" name="Google Shape;253;p47"/>
          <p:cNvSpPr/>
          <p:nvPr/>
        </p:nvSpPr>
        <p:spPr>
          <a:xfrm>
            <a:off x="6895100" y="252875"/>
            <a:ext cx="2006100" cy="1003800"/>
          </a:xfrm>
          <a:prstGeom prst="rect">
            <a:avLst/>
          </a:prstGeom>
          <a:solidFill>
            <a:srgbClr val="FFDD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solidFill>
                  <a:schemeClr val="dk1"/>
                </a:solidFill>
                <a:latin typeface="Roboto"/>
                <a:ea typeface="Roboto"/>
                <a:cs typeface="Roboto"/>
                <a:sym typeface="Roboto"/>
              </a:rPr>
              <a:t>1 in 4 people are disabled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664375" y="342000"/>
            <a:ext cx="2867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Numbers </a:t>
            </a:r>
            <a:endParaRPr sz="3600">
              <a:latin typeface="Roboto"/>
              <a:ea typeface="Roboto"/>
              <a:cs typeface="Roboto"/>
              <a:sym typeface="Roboto"/>
            </a:endParaRPr>
          </a:p>
        </p:txBody>
      </p:sp>
      <p:sp>
        <p:nvSpPr>
          <p:cNvPr id="261" name="Google Shape;261;p48"/>
          <p:cNvSpPr/>
          <p:nvPr/>
        </p:nvSpPr>
        <p:spPr>
          <a:xfrm>
            <a:off x="733350" y="1247525"/>
            <a:ext cx="4366200" cy="1324200"/>
          </a:xfrm>
          <a:prstGeom prst="rect">
            <a:avLst/>
          </a:prstGeom>
          <a:solidFill>
            <a:srgbClr val="FF82CE"/>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400" b="1">
                <a:solidFill>
                  <a:schemeClr val="dk1"/>
                </a:solidFill>
                <a:latin typeface="Roboto"/>
                <a:ea typeface="Roboto"/>
                <a:cs typeface="Roboto"/>
                <a:sym typeface="Roboto"/>
              </a:rPr>
              <a:t>Low numeracy affects half the working-age adults in the UK</a:t>
            </a:r>
            <a:endParaRPr b="1"/>
          </a:p>
        </p:txBody>
      </p:sp>
      <p:sp>
        <p:nvSpPr>
          <p:cNvPr id="259" name="Google Shape;259;p48"/>
          <p:cNvSpPr txBox="1">
            <a:spLocks noGrp="1"/>
          </p:cNvSpPr>
          <p:nvPr>
            <p:ph type="body" idx="1"/>
          </p:nvPr>
        </p:nvSpPr>
        <p:spPr>
          <a:xfrm>
            <a:off x="664375" y="2933375"/>
            <a:ext cx="4106400" cy="1668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200"/>
              </a:spcAft>
              <a:buClr>
                <a:schemeClr val="dk1"/>
              </a:buClr>
              <a:buSzPts val="1100"/>
              <a:buFont typeface="Arial"/>
              <a:buNone/>
            </a:pPr>
            <a:r>
              <a:rPr lang="en-GB" sz="2400" u="sng">
                <a:solidFill>
                  <a:srgbClr val="2200CC"/>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Accessible numbers project</a:t>
            </a:r>
            <a:r>
              <a:rPr lang="en-GB" sz="2400">
                <a:solidFill>
                  <a:schemeClr val="dk1"/>
                </a:solidFill>
                <a:latin typeface="Roboto"/>
                <a:ea typeface="Roboto"/>
                <a:cs typeface="Roboto"/>
                <a:sym typeface="Roboto"/>
              </a:rPr>
              <a:t> by Laura Parker</a:t>
            </a:r>
            <a:endParaRPr sz="2400">
              <a:solidFill>
                <a:schemeClr val="dk1"/>
              </a:solidFill>
              <a:latin typeface="Roboto"/>
              <a:ea typeface="Roboto"/>
              <a:cs typeface="Roboto"/>
              <a:sym typeface="Roboto"/>
            </a:endParaRPr>
          </a:p>
        </p:txBody>
      </p:sp>
      <p:pic>
        <p:nvPicPr>
          <p:cNvPr id="260" name="Google Shape;260;p48" descr="Do…&#10;round numbers up to the nearest whole number.&#10;Do leave space around numbers.&#10;Do fill in the information you already have.&#10;Do use sentences to add context about numbers.&#10;Do let people include spaces when entering numbers.&#10;Do user research with people who struggle with numbers.&#10;&#10;Do not…&#10; use decimals unless it's money.&#10;&#10;Do not overwhelm people with too much content.&#10;&#10;Do not expect users to repeat or remember numbers.&#10;&#10;Do not use tables or grids without explaining what the numbers mean.&#10;&#10;Do not rush users to enter numbers accurately.&#10;&#10;Do not force people to enter a number or do a sum to verify themselves."/>
          <p:cNvPicPr preferRelativeResize="0"/>
          <p:nvPr/>
        </p:nvPicPr>
        <p:blipFill rotWithShape="1">
          <a:blip r:embed="rId4">
            <a:alphaModFix/>
          </a:blip>
          <a:srcRect l="3236" t="2104" r="2709" b="5218"/>
          <a:stretch/>
        </p:blipFill>
        <p:spPr>
          <a:xfrm>
            <a:off x="5453370" y="0"/>
            <a:ext cx="369063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65"/>
        <p:cNvGrpSpPr/>
        <p:nvPr/>
      </p:nvGrpSpPr>
      <p:grpSpPr>
        <a:xfrm>
          <a:off x="0" y="0"/>
          <a:ext cx="0" cy="0"/>
          <a:chOff x="0" y="0"/>
          <a:chExt cx="0" cy="0"/>
        </a:xfrm>
      </p:grpSpPr>
      <p:sp>
        <p:nvSpPr>
          <p:cNvPr id="266" name="Google Shape;266;p49"/>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End-to-End, Back to front </a:t>
            </a:r>
            <a:endParaRPr sz="3600">
              <a:latin typeface="Roboto"/>
              <a:ea typeface="Roboto"/>
              <a:cs typeface="Roboto"/>
              <a:sym typeface="Roboto"/>
            </a:endParaRPr>
          </a:p>
        </p:txBody>
      </p:sp>
      <p:sp>
        <p:nvSpPr>
          <p:cNvPr id="267" name="Google Shape;267;p49"/>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GB" sz="2000">
                <a:latin typeface="Roboto"/>
                <a:ea typeface="Roboto"/>
                <a:cs typeface="Roboto"/>
                <a:sym typeface="Roboto"/>
              </a:rPr>
              <a:t>Integration with other services       </a:t>
            </a:r>
            <a:endParaRPr sz="2000">
              <a:latin typeface="Roboto"/>
              <a:ea typeface="Roboto"/>
              <a:cs typeface="Roboto"/>
              <a:sym typeface="Roboto"/>
            </a:endParaRPr>
          </a:p>
          <a:p>
            <a:pPr marL="457200" lvl="0" indent="-355600" algn="l" rtl="0">
              <a:lnSpc>
                <a:spcPct val="115000"/>
              </a:lnSpc>
              <a:spcBef>
                <a:spcPts val="2000"/>
              </a:spcBef>
              <a:spcAft>
                <a:spcPts val="0"/>
              </a:spcAft>
              <a:buSzPts val="2000"/>
              <a:buFont typeface="Roboto"/>
              <a:buChar char="●"/>
            </a:pPr>
            <a:r>
              <a:rPr lang="en-GB" sz="2000">
                <a:latin typeface="Roboto"/>
                <a:ea typeface="Roboto"/>
                <a:cs typeface="Roboto"/>
                <a:sym typeface="Roboto"/>
              </a:rPr>
              <a:t>Asking Questions       </a:t>
            </a:r>
            <a:endParaRPr sz="2000">
              <a:latin typeface="Roboto"/>
              <a:ea typeface="Roboto"/>
              <a:cs typeface="Roboto"/>
              <a:sym typeface="Roboto"/>
            </a:endParaRPr>
          </a:p>
          <a:p>
            <a:pPr marL="457200" lvl="0" indent="-355600" algn="l" rtl="0">
              <a:lnSpc>
                <a:spcPct val="115000"/>
              </a:lnSpc>
              <a:spcBef>
                <a:spcPts val="2000"/>
              </a:spcBef>
              <a:spcAft>
                <a:spcPts val="0"/>
              </a:spcAft>
              <a:buSzPts val="2000"/>
              <a:buFont typeface="Roboto"/>
              <a:buChar char="●"/>
            </a:pPr>
            <a:r>
              <a:rPr lang="en-GB" sz="2000">
                <a:latin typeface="Roboto"/>
                <a:ea typeface="Roboto"/>
                <a:cs typeface="Roboto"/>
                <a:sym typeface="Roboto"/>
              </a:rPr>
              <a:t>Consistency</a:t>
            </a:r>
            <a:endParaRPr sz="2000">
              <a:latin typeface="Roboto"/>
              <a:ea typeface="Roboto"/>
              <a:cs typeface="Roboto"/>
              <a:sym typeface="Roboto"/>
            </a:endParaRPr>
          </a:p>
          <a:p>
            <a:pPr marL="457200" lvl="0" indent="-355600" algn="l" rtl="0">
              <a:lnSpc>
                <a:spcPct val="115000"/>
              </a:lnSpc>
              <a:spcBef>
                <a:spcPts val="2000"/>
              </a:spcBef>
              <a:spcAft>
                <a:spcPts val="0"/>
              </a:spcAft>
              <a:buSzPts val="2000"/>
              <a:buFont typeface="Roboto"/>
              <a:buChar char="●"/>
            </a:pPr>
            <a:r>
              <a:rPr lang="en-GB" sz="2000">
                <a:latin typeface="Roboto"/>
                <a:ea typeface="Roboto"/>
                <a:cs typeface="Roboto"/>
                <a:sym typeface="Roboto"/>
              </a:rPr>
              <a:t>Service features guidance in the manual</a:t>
            </a:r>
            <a:endParaRPr sz="2000">
              <a:latin typeface="Roboto"/>
              <a:ea typeface="Roboto"/>
              <a:cs typeface="Roboto"/>
              <a:sym typeface="Roboto"/>
            </a:endParaRPr>
          </a:p>
          <a:p>
            <a:pPr marL="914400" lvl="1" indent="-355600" algn="l" rtl="0">
              <a:lnSpc>
                <a:spcPct val="115000"/>
              </a:lnSpc>
              <a:spcBef>
                <a:spcPts val="1000"/>
              </a:spcBef>
              <a:spcAft>
                <a:spcPts val="0"/>
              </a:spcAft>
              <a:buSzPts val="2000"/>
              <a:buFont typeface="Roboto"/>
              <a:buChar char="○"/>
            </a:pPr>
            <a:r>
              <a:rPr lang="en-GB" sz="2000">
                <a:latin typeface="Roboto"/>
                <a:ea typeface="Roboto"/>
                <a:cs typeface="Roboto"/>
                <a:sym typeface="Roboto"/>
              </a:rPr>
              <a:t>Redundant entry</a:t>
            </a:r>
            <a:endParaRPr sz="2000">
              <a:latin typeface="Roboto"/>
              <a:ea typeface="Roboto"/>
              <a:cs typeface="Roboto"/>
              <a:sym typeface="Roboto"/>
            </a:endParaRPr>
          </a:p>
          <a:p>
            <a:pPr marL="914400" lvl="1" indent="-355600" algn="l" rtl="0">
              <a:lnSpc>
                <a:spcPct val="115000"/>
              </a:lnSpc>
              <a:spcBef>
                <a:spcPts val="1000"/>
              </a:spcBef>
              <a:spcAft>
                <a:spcPts val="1000"/>
              </a:spcAft>
              <a:buSzPts val="2000"/>
              <a:buFont typeface="Roboto"/>
              <a:buChar char="○"/>
            </a:pPr>
            <a:r>
              <a:rPr lang="en-GB" sz="2000">
                <a:latin typeface="Roboto"/>
                <a:ea typeface="Roboto"/>
                <a:cs typeface="Roboto"/>
                <a:sym typeface="Roboto"/>
              </a:rPr>
              <a:t>Accessible authentication success criteria</a:t>
            </a:r>
            <a:endParaRPr sz="20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0"/>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Design communication</a:t>
            </a:r>
            <a:endParaRPr sz="48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76"/>
        <p:cNvGrpSpPr/>
        <p:nvPr/>
      </p:nvGrpSpPr>
      <p:grpSpPr>
        <a:xfrm>
          <a:off x="0" y="0"/>
          <a:ext cx="0" cy="0"/>
          <a:chOff x="0" y="0"/>
          <a:chExt cx="0" cy="0"/>
        </a:xfrm>
      </p:grpSpPr>
      <p:sp>
        <p:nvSpPr>
          <p:cNvPr id="277" name="Google Shape;277;p51"/>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Some basic steps </a:t>
            </a:r>
            <a:endParaRPr sz="3600">
              <a:latin typeface="Roboto"/>
              <a:ea typeface="Roboto"/>
              <a:cs typeface="Roboto"/>
              <a:sym typeface="Roboto"/>
            </a:endParaRPr>
          </a:p>
        </p:txBody>
      </p:sp>
      <p:sp>
        <p:nvSpPr>
          <p:cNvPr id="278" name="Google Shape;278;p51"/>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Use legible fonts, and structure your text with the right headings </a:t>
            </a:r>
            <a:endParaRPr sz="2000">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check </a:t>
            </a:r>
            <a:r>
              <a:rPr lang="en-GB" sz="2000">
                <a:highlight>
                  <a:srgbClr val="FF82CE"/>
                </a:highlight>
                <a:latin typeface="Roboto"/>
                <a:ea typeface="Roboto"/>
                <a:cs typeface="Roboto"/>
                <a:sym typeface="Roboto"/>
              </a:rPr>
              <a:t>colour contrast</a:t>
            </a:r>
            <a:r>
              <a:rPr lang="en-GB" sz="2000">
                <a:latin typeface="Roboto"/>
                <a:ea typeface="Roboto"/>
                <a:cs typeface="Roboto"/>
                <a:sym typeface="Roboto"/>
              </a:rPr>
              <a:t> especially for your text</a:t>
            </a:r>
            <a:endParaRPr sz="2000">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do not rely on colour alone to convey meaning</a:t>
            </a:r>
            <a:endParaRPr sz="2000">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use </a:t>
            </a:r>
            <a:r>
              <a:rPr lang="en-GB" sz="2000">
                <a:highlight>
                  <a:srgbClr val="A8C800"/>
                </a:highlight>
                <a:latin typeface="Roboto"/>
                <a:ea typeface="Roboto"/>
                <a:cs typeface="Roboto"/>
                <a:sym typeface="Roboto"/>
              </a:rPr>
              <a:t>plain language</a:t>
            </a:r>
            <a:r>
              <a:rPr lang="en-GB" sz="2000">
                <a:latin typeface="Roboto"/>
                <a:ea typeface="Roboto"/>
                <a:cs typeface="Roboto"/>
                <a:sym typeface="Roboto"/>
              </a:rPr>
              <a:t> and </a:t>
            </a:r>
            <a:r>
              <a:rPr lang="en-GB" sz="2000">
                <a:solidFill>
                  <a:schemeClr val="lt1"/>
                </a:solidFill>
                <a:highlight>
                  <a:srgbClr val="434343"/>
                </a:highlight>
                <a:latin typeface="Roboto"/>
                <a:ea typeface="Roboto"/>
                <a:cs typeface="Roboto"/>
                <a:sym typeface="Roboto"/>
              </a:rPr>
              <a:t>explain acronyms</a:t>
            </a:r>
            <a:endParaRPr sz="2000">
              <a:solidFill>
                <a:schemeClr val="lt1"/>
              </a:solidFill>
              <a:highlight>
                <a:srgbClr val="434343"/>
              </a:highlight>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be careful with </a:t>
            </a:r>
            <a:r>
              <a:rPr lang="en-GB" sz="2000">
                <a:highlight>
                  <a:schemeClr val="lt1"/>
                </a:highlight>
                <a:latin typeface="Roboto"/>
                <a:ea typeface="Roboto"/>
                <a:cs typeface="Roboto"/>
                <a:sym typeface="Roboto"/>
              </a:rPr>
              <a:t>numbers</a:t>
            </a:r>
            <a:endParaRPr sz="2000">
              <a:highlight>
                <a:schemeClr val="lt1"/>
              </a:highlight>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use </a:t>
            </a:r>
            <a:r>
              <a:rPr lang="en-GB" sz="2000">
                <a:highlight>
                  <a:srgbClr val="FFDD00"/>
                </a:highlight>
                <a:latin typeface="Roboto"/>
                <a:ea typeface="Roboto"/>
                <a:cs typeface="Roboto"/>
                <a:sym typeface="Roboto"/>
              </a:rPr>
              <a:t>accessibility checkers</a:t>
            </a:r>
            <a:r>
              <a:rPr lang="en-GB" sz="2000">
                <a:latin typeface="Roboto"/>
                <a:ea typeface="Roboto"/>
                <a:cs typeface="Roboto"/>
                <a:sym typeface="Roboto"/>
              </a:rPr>
              <a:t> for your slides</a:t>
            </a:r>
            <a:endParaRPr sz="2000">
              <a:latin typeface="Roboto"/>
              <a:ea typeface="Roboto"/>
              <a:cs typeface="Roboto"/>
              <a:sym typeface="Roboto"/>
            </a:endParaRPr>
          </a:p>
          <a:p>
            <a:pPr marL="457200" lvl="0" indent="-355600" algn="l" rtl="0">
              <a:lnSpc>
                <a:spcPct val="150000"/>
              </a:lnSpc>
              <a:spcBef>
                <a:spcPts val="0"/>
              </a:spcBef>
              <a:spcAft>
                <a:spcPts val="0"/>
              </a:spcAft>
              <a:buSzPts val="2000"/>
              <a:buFont typeface="Roboto"/>
              <a:buChar char="●"/>
            </a:pPr>
            <a:r>
              <a:rPr lang="en-GB" sz="2000">
                <a:latin typeface="Roboto"/>
                <a:ea typeface="Roboto"/>
                <a:cs typeface="Roboto"/>
                <a:sym typeface="Roboto"/>
              </a:rPr>
              <a:t>send your presentation ahead of the meeting when possible</a:t>
            </a:r>
            <a:endParaRPr sz="20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282"/>
        <p:cNvGrpSpPr/>
        <p:nvPr/>
      </p:nvGrpSpPr>
      <p:grpSpPr>
        <a:xfrm>
          <a:off x="0" y="0"/>
          <a:ext cx="0" cy="0"/>
          <a:chOff x="0" y="0"/>
          <a:chExt cx="0" cy="0"/>
        </a:xfrm>
      </p:grpSpPr>
      <p:sp>
        <p:nvSpPr>
          <p:cNvPr id="283" name="Google Shape;283;p52"/>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Maps</a:t>
            </a:r>
            <a:endParaRPr sz="3600">
              <a:latin typeface="Roboto"/>
              <a:ea typeface="Roboto"/>
              <a:cs typeface="Roboto"/>
              <a:sym typeface="Roboto"/>
            </a:endParaRPr>
          </a:p>
        </p:txBody>
      </p:sp>
      <p:sp>
        <p:nvSpPr>
          <p:cNvPr id="284" name="Google Shape;284;p52"/>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GB" sz="2000">
                <a:latin typeface="Roboto"/>
                <a:ea typeface="Roboto"/>
                <a:cs typeface="Roboto"/>
                <a:sym typeface="Roboto"/>
              </a:rPr>
              <a:t>colour contrast are still important, and not just for the text</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legible font is still important, but more flexibility on the size</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beware: people will look for meaning in colours and alignment</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not too much info, not too many colours and shapes</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who is your </a:t>
            </a:r>
            <a:r>
              <a:rPr lang="en-GB" sz="2000">
                <a:highlight>
                  <a:srgbClr val="A8C800"/>
                </a:highlight>
                <a:latin typeface="Roboto"/>
                <a:ea typeface="Roboto"/>
                <a:cs typeface="Roboto"/>
                <a:sym typeface="Roboto"/>
              </a:rPr>
              <a:t>audience</a:t>
            </a:r>
            <a:r>
              <a:rPr lang="en-GB" sz="2000">
                <a:latin typeface="Roboto"/>
                <a:ea typeface="Roboto"/>
                <a:cs typeface="Roboto"/>
                <a:sym typeface="Roboto"/>
              </a:rPr>
              <a:t>? </a:t>
            </a:r>
            <a:r>
              <a:rPr lang="en-GB" sz="2000">
                <a:highlight>
                  <a:srgbClr val="FF82CE"/>
                </a:highlight>
                <a:latin typeface="Roboto"/>
                <a:ea typeface="Roboto"/>
                <a:cs typeface="Roboto"/>
                <a:sym typeface="Roboto"/>
              </a:rPr>
              <a:t>what’s your intent</a:t>
            </a:r>
            <a:r>
              <a:rPr lang="en-GB" sz="2000">
                <a:latin typeface="Roboto"/>
                <a:ea typeface="Roboto"/>
                <a:cs typeface="Roboto"/>
                <a:sym typeface="Roboto"/>
              </a:rPr>
              <a:t>?</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create </a:t>
            </a:r>
            <a:r>
              <a:rPr lang="en-GB" sz="2000">
                <a:highlight>
                  <a:srgbClr val="FFDD00"/>
                </a:highlight>
                <a:latin typeface="Roboto"/>
                <a:ea typeface="Roboto"/>
                <a:cs typeface="Roboto"/>
                <a:sym typeface="Roboto"/>
              </a:rPr>
              <a:t>alternative formats</a:t>
            </a:r>
            <a:endParaRPr sz="2000">
              <a:highlight>
                <a:srgbClr val="FFDD00"/>
              </a:highlight>
              <a:latin typeface="Roboto"/>
              <a:ea typeface="Roboto"/>
              <a:cs typeface="Roboto"/>
              <a:sym typeface="Roboto"/>
            </a:endParaRPr>
          </a:p>
          <a:p>
            <a:pPr marL="0" lvl="0" indent="0" algn="l" rtl="0">
              <a:spcBef>
                <a:spcPts val="1600"/>
              </a:spcBef>
              <a:spcAft>
                <a:spcPts val="0"/>
              </a:spcAft>
              <a:buNone/>
            </a:pPr>
            <a:endParaRPr sz="20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8"/>
        <p:cNvGrpSpPr/>
        <p:nvPr/>
      </p:nvGrpSpPr>
      <p:grpSpPr>
        <a:xfrm>
          <a:off x="0" y="0"/>
          <a:ext cx="0" cy="0"/>
          <a:chOff x="0" y="0"/>
          <a:chExt cx="0" cy="0"/>
        </a:xfrm>
      </p:grpSpPr>
      <p:sp>
        <p:nvSpPr>
          <p:cNvPr id="289" name="Google Shape;289;p53"/>
          <p:cNvSpPr txBox="1">
            <a:spLocks noGrp="1"/>
          </p:cNvSpPr>
          <p:nvPr>
            <p:ph type="title"/>
          </p:nvPr>
        </p:nvSpPr>
        <p:spPr>
          <a:xfrm>
            <a:off x="172350" y="259675"/>
            <a:ext cx="1587300" cy="29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lt1"/>
                </a:solidFill>
              </a:rPr>
              <a:t>Example: </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GB" sz="1800">
                <a:solidFill>
                  <a:schemeClr val="lt1"/>
                </a:solidFill>
              </a:rPr>
              <a:t>Mapping an ecosystem</a:t>
            </a:r>
            <a:endParaRPr sz="1800" b="0">
              <a:solidFill>
                <a:schemeClr val="lt1"/>
              </a:solidFill>
              <a:latin typeface="Roboto Black"/>
              <a:ea typeface="Roboto Black"/>
              <a:cs typeface="Roboto Black"/>
              <a:sym typeface="Roboto Black"/>
            </a:endParaRPr>
          </a:p>
        </p:txBody>
      </p:sp>
      <p:pic>
        <p:nvPicPr>
          <p:cNvPr id="290" name="Google Shape;290;p53" descr="colourful ecosystem map described and in the notes of the slide"/>
          <p:cNvPicPr preferRelativeResize="0"/>
          <p:nvPr/>
        </p:nvPicPr>
        <p:blipFill>
          <a:blip r:embed="rId3">
            <a:alphaModFix/>
          </a:blip>
          <a:stretch>
            <a:fillRect/>
          </a:stretch>
        </p:blipFill>
        <p:spPr>
          <a:xfrm>
            <a:off x="1863506" y="0"/>
            <a:ext cx="728049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664375" y="327850"/>
            <a:ext cx="782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3600">
                <a:latin typeface="Roboto"/>
                <a:ea typeface="Roboto"/>
                <a:cs typeface="Roboto"/>
                <a:sym typeface="Roboto"/>
              </a:rPr>
              <a:t>“Personalised public services”</a:t>
            </a:r>
            <a:endParaRPr sz="3600">
              <a:latin typeface="Roboto"/>
              <a:ea typeface="Roboto"/>
              <a:cs typeface="Roboto"/>
              <a:sym typeface="Roboto"/>
            </a:endParaRPr>
          </a:p>
        </p:txBody>
      </p:sp>
      <p:sp>
        <p:nvSpPr>
          <p:cNvPr id="113" name="Google Shape;113;p27"/>
          <p:cNvSpPr txBox="1">
            <a:spLocks noGrp="1"/>
          </p:cNvSpPr>
          <p:nvPr>
            <p:ph type="body" idx="1"/>
          </p:nvPr>
        </p:nvSpPr>
        <p:spPr>
          <a:xfrm>
            <a:off x="664375" y="1185350"/>
            <a:ext cx="77877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latin typeface="Roboto"/>
                <a:ea typeface="Roboto"/>
                <a:cs typeface="Roboto"/>
                <a:sym typeface="Roboto"/>
              </a:rPr>
              <a:t>An invite to explore how services can be designed around the individual needs, circumstances and experiences of the people who use them…</a:t>
            </a:r>
            <a:endParaRPr sz="24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a:solidFill>
                <a:schemeClr val="dk1"/>
              </a:solidFill>
              <a:latin typeface="Roboto"/>
              <a:ea typeface="Roboto"/>
              <a:cs typeface="Roboto"/>
              <a:sym typeface="Roboto"/>
            </a:endParaRPr>
          </a:p>
          <a:p>
            <a:pPr marL="0" lvl="0" indent="0" algn="l" rtl="0">
              <a:spcBef>
                <a:spcPts val="0"/>
              </a:spcBef>
              <a:spcAft>
                <a:spcPts val="0"/>
              </a:spcAft>
              <a:buNone/>
            </a:pPr>
            <a:r>
              <a:rPr lang="en-GB" sz="2400" b="1">
                <a:solidFill>
                  <a:schemeClr val="dk1"/>
                </a:solidFill>
                <a:latin typeface="Roboto"/>
                <a:ea typeface="Roboto"/>
                <a:cs typeface="Roboto"/>
                <a:sym typeface="Roboto"/>
              </a:rPr>
              <a:t>+ people who are delivering them</a:t>
            </a:r>
            <a:endParaRPr sz="24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2400" b="1">
                <a:solidFill>
                  <a:schemeClr val="dk1"/>
                </a:solidFill>
                <a:latin typeface="Roboto"/>
                <a:ea typeface="Roboto"/>
                <a:cs typeface="Roboto"/>
                <a:sym typeface="Roboto"/>
              </a:rPr>
              <a:t>+ those involved in designing them</a:t>
            </a:r>
            <a:endParaRPr sz="2400" b="1">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94"/>
        <p:cNvGrpSpPr/>
        <p:nvPr/>
      </p:nvGrpSpPr>
      <p:grpSpPr>
        <a:xfrm>
          <a:off x="0" y="0"/>
          <a:ext cx="0" cy="0"/>
          <a:chOff x="0" y="0"/>
          <a:chExt cx="0" cy="0"/>
        </a:xfrm>
      </p:grpSpPr>
      <p:sp>
        <p:nvSpPr>
          <p:cNvPr id="295" name="Google Shape;295;p54"/>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dirty="0">
                <a:solidFill>
                  <a:schemeClr val="lt1"/>
                </a:solidFill>
              </a:rPr>
              <a:t>Example: Turning the ecosystem visual into a deck (1)</a:t>
            </a:r>
            <a:endParaRPr sz="2600" b="0" dirty="0">
              <a:solidFill>
                <a:schemeClr val="lt1"/>
              </a:solidFill>
              <a:latin typeface="Roboto Black"/>
              <a:ea typeface="Roboto Black"/>
              <a:cs typeface="Roboto Black"/>
              <a:sym typeface="Roboto Black"/>
            </a:endParaRPr>
          </a:p>
        </p:txBody>
      </p:sp>
      <p:pic>
        <p:nvPicPr>
          <p:cNvPr id="296" name="Google Shape;296;p54" descr="mini title slide for the name of the service or project, with a version number and the date it was last updated"/>
          <p:cNvPicPr preferRelativeResize="0"/>
          <p:nvPr/>
        </p:nvPicPr>
        <p:blipFill>
          <a:blip r:embed="rId3">
            <a:alphaModFix/>
          </a:blip>
          <a:stretch>
            <a:fillRect/>
          </a:stretch>
        </p:blipFill>
        <p:spPr>
          <a:xfrm>
            <a:off x="244025" y="986925"/>
            <a:ext cx="2696026" cy="1596025"/>
          </a:xfrm>
          <a:prstGeom prst="rect">
            <a:avLst/>
          </a:prstGeom>
          <a:noFill/>
          <a:ln>
            <a:noFill/>
          </a:ln>
        </p:spPr>
      </p:pic>
      <p:pic>
        <p:nvPicPr>
          <p:cNvPr id="297" name="Google Shape;297;p54" descr="mini slide with the heading 'what is an ecosystem map' and an explanation of the purpose of this type of map and setting expectations"/>
          <p:cNvPicPr preferRelativeResize="0"/>
          <p:nvPr/>
        </p:nvPicPr>
        <p:blipFill>
          <a:blip r:embed="rId4">
            <a:alphaModFix/>
          </a:blip>
          <a:stretch>
            <a:fillRect/>
          </a:stretch>
        </p:blipFill>
        <p:spPr>
          <a:xfrm>
            <a:off x="3223975" y="986925"/>
            <a:ext cx="2696026" cy="1596029"/>
          </a:xfrm>
          <a:prstGeom prst="rect">
            <a:avLst/>
          </a:prstGeom>
          <a:noFill/>
          <a:ln>
            <a:noFill/>
          </a:ln>
        </p:spPr>
      </p:pic>
      <p:pic>
        <p:nvPicPr>
          <p:cNvPr id="298" name="Google Shape;298;p54" descr="mini slide with the heading 'how to read this map' and the text: if people still want to understand and use the visual"/>
          <p:cNvPicPr preferRelativeResize="0"/>
          <p:nvPr/>
        </p:nvPicPr>
        <p:blipFill>
          <a:blip r:embed="rId5">
            <a:alphaModFix/>
          </a:blip>
          <a:stretch>
            <a:fillRect/>
          </a:stretch>
        </p:blipFill>
        <p:spPr>
          <a:xfrm>
            <a:off x="6203950" y="986925"/>
            <a:ext cx="2696019" cy="1596025"/>
          </a:xfrm>
          <a:prstGeom prst="rect">
            <a:avLst/>
          </a:prstGeom>
          <a:noFill/>
          <a:ln>
            <a:noFill/>
          </a:ln>
        </p:spPr>
      </p:pic>
      <p:pic>
        <p:nvPicPr>
          <p:cNvPr id="299" name="Google Shape;299;p54" descr="mini slide with the heading 'ecosystem of the service v1.3 and the visual of the ecosystem but smaller"/>
          <p:cNvPicPr preferRelativeResize="0"/>
          <p:nvPr/>
        </p:nvPicPr>
        <p:blipFill>
          <a:blip r:embed="rId6">
            <a:alphaModFix/>
          </a:blip>
          <a:stretch>
            <a:fillRect/>
          </a:stretch>
        </p:blipFill>
        <p:spPr>
          <a:xfrm>
            <a:off x="244025" y="2853300"/>
            <a:ext cx="2696026" cy="1596029"/>
          </a:xfrm>
          <a:prstGeom prst="rect">
            <a:avLst/>
          </a:prstGeom>
          <a:noFill/>
          <a:ln>
            <a:noFill/>
          </a:ln>
        </p:spPr>
      </p:pic>
      <p:pic>
        <p:nvPicPr>
          <p:cNvPr id="300" name="Google Shape;300;p54" descr="mini section slide saying: description of the map"/>
          <p:cNvPicPr preferRelativeResize="0"/>
          <p:nvPr/>
        </p:nvPicPr>
        <p:blipFill>
          <a:blip r:embed="rId7">
            <a:alphaModFix/>
          </a:blip>
          <a:stretch>
            <a:fillRect/>
          </a:stretch>
        </p:blipFill>
        <p:spPr>
          <a:xfrm>
            <a:off x="3223975" y="2853300"/>
            <a:ext cx="2696013" cy="1596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04"/>
        <p:cNvGrpSpPr/>
        <p:nvPr/>
      </p:nvGrpSpPr>
      <p:grpSpPr>
        <a:xfrm>
          <a:off x="0" y="0"/>
          <a:ext cx="0" cy="0"/>
          <a:chOff x="0" y="0"/>
          <a:chExt cx="0" cy="0"/>
        </a:xfrm>
      </p:grpSpPr>
      <p:sp>
        <p:nvSpPr>
          <p:cNvPr id="305" name="Google Shape;305;p55"/>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ecosystem visual into a deck (2)</a:t>
            </a:r>
            <a:endParaRPr sz="2600" b="0">
              <a:solidFill>
                <a:schemeClr val="lt1"/>
              </a:solidFill>
              <a:latin typeface="Roboto Black"/>
              <a:ea typeface="Roboto Black"/>
              <a:cs typeface="Roboto Black"/>
              <a:sym typeface="Roboto Black"/>
            </a:endParaRPr>
          </a:p>
        </p:txBody>
      </p:sp>
      <p:pic>
        <p:nvPicPr>
          <p:cNvPr id="309" name="Google Shape;309;p55" descr="mini section slide saying: our users"/>
          <p:cNvPicPr preferRelativeResize="0"/>
          <p:nvPr/>
        </p:nvPicPr>
        <p:blipFill>
          <a:blip r:embed="rId3">
            <a:alphaModFix/>
          </a:blip>
          <a:stretch>
            <a:fillRect/>
          </a:stretch>
        </p:blipFill>
        <p:spPr>
          <a:xfrm>
            <a:off x="244024" y="981312"/>
            <a:ext cx="2696026" cy="1596038"/>
          </a:xfrm>
          <a:prstGeom prst="rect">
            <a:avLst/>
          </a:prstGeom>
          <a:noFill/>
          <a:ln>
            <a:noFill/>
          </a:ln>
        </p:spPr>
      </p:pic>
      <p:pic>
        <p:nvPicPr>
          <p:cNvPr id="310" name="Google Shape;310;p55" descr="mini slide with the heading: primary users"/>
          <p:cNvPicPr preferRelativeResize="0"/>
          <p:nvPr/>
        </p:nvPicPr>
        <p:blipFill>
          <a:blip r:embed="rId4">
            <a:alphaModFix/>
          </a:blip>
          <a:stretch>
            <a:fillRect/>
          </a:stretch>
        </p:blipFill>
        <p:spPr>
          <a:xfrm>
            <a:off x="3245975" y="986925"/>
            <a:ext cx="2677109" cy="1584824"/>
          </a:xfrm>
          <a:prstGeom prst="rect">
            <a:avLst/>
          </a:prstGeom>
          <a:noFill/>
          <a:ln>
            <a:noFill/>
          </a:ln>
        </p:spPr>
      </p:pic>
      <p:pic>
        <p:nvPicPr>
          <p:cNvPr id="306" name="Google Shape;306;p55" descr="mini slide with the heading: another group of users"/>
          <p:cNvPicPr preferRelativeResize="0"/>
          <p:nvPr/>
        </p:nvPicPr>
        <p:blipFill>
          <a:blip r:embed="rId5">
            <a:alphaModFix/>
          </a:blip>
          <a:stretch>
            <a:fillRect/>
          </a:stretch>
        </p:blipFill>
        <p:spPr>
          <a:xfrm>
            <a:off x="6203951" y="986913"/>
            <a:ext cx="2677099" cy="1584828"/>
          </a:xfrm>
          <a:prstGeom prst="rect">
            <a:avLst/>
          </a:prstGeom>
          <a:noFill/>
          <a:ln>
            <a:noFill/>
          </a:ln>
        </p:spPr>
      </p:pic>
      <p:pic>
        <p:nvPicPr>
          <p:cNvPr id="307" name="Google Shape;307;p55" descr="mini section slide saying: charities and third parties"/>
          <p:cNvPicPr preferRelativeResize="0"/>
          <p:nvPr/>
        </p:nvPicPr>
        <p:blipFill>
          <a:blip r:embed="rId6">
            <a:alphaModFix/>
          </a:blip>
          <a:stretch>
            <a:fillRect/>
          </a:stretch>
        </p:blipFill>
        <p:spPr>
          <a:xfrm>
            <a:off x="266000" y="2842075"/>
            <a:ext cx="2652077" cy="1570012"/>
          </a:xfrm>
          <a:prstGeom prst="rect">
            <a:avLst/>
          </a:prstGeom>
          <a:noFill/>
          <a:ln>
            <a:noFill/>
          </a:ln>
        </p:spPr>
      </p:pic>
      <p:pic>
        <p:nvPicPr>
          <p:cNvPr id="308" name="Google Shape;308;p55" descr="mini slide with the heading:  charity 1 and a text explaining their role and providing links"/>
          <p:cNvPicPr preferRelativeResize="0"/>
          <p:nvPr/>
        </p:nvPicPr>
        <p:blipFill>
          <a:blip r:embed="rId7">
            <a:alphaModFix/>
          </a:blip>
          <a:stretch>
            <a:fillRect/>
          </a:stretch>
        </p:blipFill>
        <p:spPr>
          <a:xfrm>
            <a:off x="3245963" y="2842100"/>
            <a:ext cx="2652074" cy="15700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14"/>
        <p:cNvGrpSpPr/>
        <p:nvPr/>
      </p:nvGrpSpPr>
      <p:grpSpPr>
        <a:xfrm>
          <a:off x="0" y="0"/>
          <a:ext cx="0" cy="0"/>
          <a:chOff x="0" y="0"/>
          <a:chExt cx="0" cy="0"/>
        </a:xfrm>
      </p:grpSpPr>
      <p:sp>
        <p:nvSpPr>
          <p:cNvPr id="315" name="Google Shape;315;p56"/>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ecosystem visual into a deck (3)</a:t>
            </a:r>
            <a:endParaRPr sz="2600" b="0">
              <a:solidFill>
                <a:schemeClr val="lt1"/>
              </a:solidFill>
              <a:latin typeface="Roboto Black"/>
              <a:ea typeface="Roboto Black"/>
              <a:cs typeface="Roboto Black"/>
              <a:sym typeface="Roboto Black"/>
            </a:endParaRPr>
          </a:p>
        </p:txBody>
      </p:sp>
      <p:pic>
        <p:nvPicPr>
          <p:cNvPr id="316" name="Google Shape;316;p56" descr="mini section slide saying: the delivery of the service internally"/>
          <p:cNvPicPr preferRelativeResize="0"/>
          <p:nvPr/>
        </p:nvPicPr>
        <p:blipFill>
          <a:blip r:embed="rId3">
            <a:alphaModFix/>
          </a:blip>
          <a:stretch>
            <a:fillRect/>
          </a:stretch>
        </p:blipFill>
        <p:spPr>
          <a:xfrm>
            <a:off x="244025" y="994325"/>
            <a:ext cx="2652074" cy="1570015"/>
          </a:xfrm>
          <a:prstGeom prst="rect">
            <a:avLst/>
          </a:prstGeom>
          <a:noFill/>
          <a:ln>
            <a:noFill/>
          </a:ln>
        </p:spPr>
      </p:pic>
      <p:pic>
        <p:nvPicPr>
          <p:cNvPr id="317" name="Google Shape;317;p56" descr="mini slide with the heading: an area of the department and a description of the teams and what they do"/>
          <p:cNvPicPr preferRelativeResize="0"/>
          <p:nvPr/>
        </p:nvPicPr>
        <p:blipFill>
          <a:blip r:embed="rId4">
            <a:alphaModFix/>
          </a:blip>
          <a:stretch>
            <a:fillRect/>
          </a:stretch>
        </p:blipFill>
        <p:spPr>
          <a:xfrm>
            <a:off x="3200675" y="994337"/>
            <a:ext cx="2652042" cy="1570000"/>
          </a:xfrm>
          <a:prstGeom prst="rect">
            <a:avLst/>
          </a:prstGeom>
          <a:noFill/>
          <a:ln>
            <a:noFill/>
          </a:ln>
        </p:spPr>
      </p:pic>
      <p:pic>
        <p:nvPicPr>
          <p:cNvPr id="318" name="Google Shape;318;p56" descr="mini slide with the heading: policy and legal and a description of the teams and relevant links to policies and legislations"/>
          <p:cNvPicPr preferRelativeResize="0"/>
          <p:nvPr/>
        </p:nvPicPr>
        <p:blipFill>
          <a:blip r:embed="rId5">
            <a:alphaModFix/>
          </a:blip>
          <a:stretch>
            <a:fillRect/>
          </a:stretch>
        </p:blipFill>
        <p:spPr>
          <a:xfrm>
            <a:off x="6157300" y="994329"/>
            <a:ext cx="2652074" cy="1570017"/>
          </a:xfrm>
          <a:prstGeom prst="rect">
            <a:avLst/>
          </a:prstGeom>
          <a:noFill/>
          <a:ln>
            <a:noFill/>
          </a:ln>
        </p:spPr>
      </p:pic>
      <p:pic>
        <p:nvPicPr>
          <p:cNvPr id="319" name="Google Shape;319;p56" descr="mini slide with the heading: systems and tools, and a text naming the systems, describing them and who uses them"/>
          <p:cNvPicPr preferRelativeResize="0"/>
          <p:nvPr/>
        </p:nvPicPr>
        <p:blipFill>
          <a:blip r:embed="rId6">
            <a:alphaModFix/>
          </a:blip>
          <a:stretch>
            <a:fillRect/>
          </a:stretch>
        </p:blipFill>
        <p:spPr>
          <a:xfrm>
            <a:off x="244025" y="2842104"/>
            <a:ext cx="2652074" cy="1570017"/>
          </a:xfrm>
          <a:prstGeom prst="rect">
            <a:avLst/>
          </a:prstGeom>
          <a:noFill/>
          <a:ln>
            <a:noFill/>
          </a:ln>
        </p:spPr>
      </p:pic>
      <p:pic>
        <p:nvPicPr>
          <p:cNvPr id="320" name="Google Shape;320;p56" descr="final mini slide saying we welcome your feedback - and how to contact - thank you"/>
          <p:cNvPicPr preferRelativeResize="0"/>
          <p:nvPr/>
        </p:nvPicPr>
        <p:blipFill>
          <a:blip r:embed="rId7">
            <a:alphaModFix/>
          </a:blip>
          <a:stretch>
            <a:fillRect/>
          </a:stretch>
        </p:blipFill>
        <p:spPr>
          <a:xfrm>
            <a:off x="3200675" y="2869129"/>
            <a:ext cx="2652051" cy="15700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24"/>
        <p:cNvGrpSpPr/>
        <p:nvPr/>
      </p:nvGrpSpPr>
      <p:grpSpPr>
        <a:xfrm>
          <a:off x="0" y="0"/>
          <a:ext cx="0" cy="0"/>
          <a:chOff x="0" y="0"/>
          <a:chExt cx="0" cy="0"/>
        </a:xfrm>
      </p:grpSpPr>
      <p:sp>
        <p:nvSpPr>
          <p:cNvPr id="325" name="Google Shape;325;p57"/>
          <p:cNvSpPr txBox="1">
            <a:spLocks noGrp="1"/>
          </p:cNvSpPr>
          <p:nvPr>
            <p:ph type="title"/>
          </p:nvPr>
        </p:nvSpPr>
        <p:spPr>
          <a:xfrm>
            <a:off x="130700" y="259675"/>
            <a:ext cx="1732800" cy="29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lt1"/>
                </a:solidFill>
              </a:rPr>
              <a:t>Example: </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GB" sz="1800">
                <a:solidFill>
                  <a:schemeClr val="lt1"/>
                </a:solidFill>
              </a:rPr>
              <a:t>A service map</a:t>
            </a:r>
            <a:endParaRPr sz="1800" b="0">
              <a:solidFill>
                <a:schemeClr val="lt1"/>
              </a:solidFill>
              <a:latin typeface="Roboto Black"/>
              <a:ea typeface="Roboto Black"/>
              <a:cs typeface="Roboto Black"/>
              <a:sym typeface="Roboto Black"/>
            </a:endParaRPr>
          </a:p>
        </p:txBody>
      </p:sp>
      <p:pic>
        <p:nvPicPr>
          <p:cNvPr id="326" name="Google Shape;326;p57" descr="colourful service map described in the notes of the slide"/>
          <p:cNvPicPr preferRelativeResize="0"/>
          <p:nvPr/>
        </p:nvPicPr>
        <p:blipFill>
          <a:blip r:embed="rId3">
            <a:alphaModFix/>
          </a:blip>
          <a:stretch>
            <a:fillRect/>
          </a:stretch>
        </p:blipFill>
        <p:spPr>
          <a:xfrm>
            <a:off x="1863488" y="0"/>
            <a:ext cx="7280512"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30"/>
        <p:cNvGrpSpPr/>
        <p:nvPr/>
      </p:nvGrpSpPr>
      <p:grpSpPr>
        <a:xfrm>
          <a:off x="0" y="0"/>
          <a:ext cx="0" cy="0"/>
          <a:chOff x="0" y="0"/>
          <a:chExt cx="0" cy="0"/>
        </a:xfrm>
      </p:grpSpPr>
      <p:sp>
        <p:nvSpPr>
          <p:cNvPr id="331" name="Google Shape;331;p58"/>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service map visual into a deck (1)</a:t>
            </a:r>
            <a:endParaRPr sz="2600" b="0">
              <a:solidFill>
                <a:schemeClr val="lt1"/>
              </a:solidFill>
              <a:latin typeface="Roboto Black"/>
              <a:ea typeface="Roboto Black"/>
              <a:cs typeface="Roboto Black"/>
              <a:sym typeface="Roboto Black"/>
            </a:endParaRPr>
          </a:p>
        </p:txBody>
      </p:sp>
      <p:pic>
        <p:nvPicPr>
          <p:cNvPr id="334" name="Google Shape;334;p58" descr="mini title slide for the name of the service or project, with a version number and the date it was last updated"/>
          <p:cNvPicPr preferRelativeResize="0"/>
          <p:nvPr/>
        </p:nvPicPr>
        <p:blipFill>
          <a:blip r:embed="rId3">
            <a:alphaModFix/>
          </a:blip>
          <a:stretch>
            <a:fillRect/>
          </a:stretch>
        </p:blipFill>
        <p:spPr>
          <a:xfrm>
            <a:off x="244024" y="986925"/>
            <a:ext cx="2696013" cy="1596025"/>
          </a:xfrm>
          <a:prstGeom prst="rect">
            <a:avLst/>
          </a:prstGeom>
          <a:noFill/>
          <a:ln>
            <a:noFill/>
          </a:ln>
        </p:spPr>
      </p:pic>
      <p:pic>
        <p:nvPicPr>
          <p:cNvPr id="335" name="Google Shape;335;p58" descr="mini slide with the heading 'what is a service map' and an explanation of the purpose of this type of map and setting expectations"/>
          <p:cNvPicPr preferRelativeResize="0"/>
          <p:nvPr/>
        </p:nvPicPr>
        <p:blipFill>
          <a:blip r:embed="rId4">
            <a:alphaModFix/>
          </a:blip>
          <a:stretch>
            <a:fillRect/>
          </a:stretch>
        </p:blipFill>
        <p:spPr>
          <a:xfrm>
            <a:off x="3223976" y="986925"/>
            <a:ext cx="2696029" cy="1596025"/>
          </a:xfrm>
          <a:prstGeom prst="rect">
            <a:avLst/>
          </a:prstGeom>
          <a:noFill/>
          <a:ln>
            <a:noFill/>
          </a:ln>
        </p:spPr>
      </p:pic>
      <p:pic>
        <p:nvPicPr>
          <p:cNvPr id="332" name="Google Shape;332;p58" descr="mini slide with the heading 'how to read this map' and the text: if people still want to understand and use the visual"/>
          <p:cNvPicPr preferRelativeResize="0"/>
          <p:nvPr/>
        </p:nvPicPr>
        <p:blipFill>
          <a:blip r:embed="rId5">
            <a:alphaModFix/>
          </a:blip>
          <a:stretch>
            <a:fillRect/>
          </a:stretch>
        </p:blipFill>
        <p:spPr>
          <a:xfrm>
            <a:off x="6203950" y="986925"/>
            <a:ext cx="2696019" cy="1596025"/>
          </a:xfrm>
          <a:prstGeom prst="rect">
            <a:avLst/>
          </a:prstGeom>
          <a:noFill/>
          <a:ln>
            <a:noFill/>
          </a:ln>
        </p:spPr>
      </p:pic>
      <p:pic>
        <p:nvPicPr>
          <p:cNvPr id="336" name="Google Shape;336;p58" descr="mini slide with the heading 'Service map v1.5 and the visual of the service map but smaller"/>
          <p:cNvPicPr preferRelativeResize="0"/>
          <p:nvPr/>
        </p:nvPicPr>
        <p:blipFill>
          <a:blip r:embed="rId6">
            <a:alphaModFix/>
          </a:blip>
          <a:stretch>
            <a:fillRect/>
          </a:stretch>
        </p:blipFill>
        <p:spPr>
          <a:xfrm>
            <a:off x="244025" y="2853300"/>
            <a:ext cx="2696000" cy="1596025"/>
          </a:xfrm>
          <a:prstGeom prst="rect">
            <a:avLst/>
          </a:prstGeom>
          <a:noFill/>
          <a:ln>
            <a:noFill/>
          </a:ln>
        </p:spPr>
      </p:pic>
      <p:pic>
        <p:nvPicPr>
          <p:cNvPr id="333" name="Google Shape;333;p58" descr="mini section slide saying: description of the map"/>
          <p:cNvPicPr preferRelativeResize="0"/>
          <p:nvPr/>
        </p:nvPicPr>
        <p:blipFill>
          <a:blip r:embed="rId7">
            <a:alphaModFix/>
          </a:blip>
          <a:stretch>
            <a:fillRect/>
          </a:stretch>
        </p:blipFill>
        <p:spPr>
          <a:xfrm>
            <a:off x="3223975" y="2853300"/>
            <a:ext cx="2696013" cy="1596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40"/>
        <p:cNvGrpSpPr/>
        <p:nvPr/>
      </p:nvGrpSpPr>
      <p:grpSpPr>
        <a:xfrm>
          <a:off x="0" y="0"/>
          <a:ext cx="0" cy="0"/>
          <a:chOff x="0" y="0"/>
          <a:chExt cx="0" cy="0"/>
        </a:xfrm>
      </p:grpSpPr>
      <p:sp>
        <p:nvSpPr>
          <p:cNvPr id="341" name="Google Shape;341;p59"/>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service map visual into a deck (2)</a:t>
            </a:r>
            <a:endParaRPr sz="2600" b="0">
              <a:solidFill>
                <a:schemeClr val="lt1"/>
              </a:solidFill>
              <a:latin typeface="Roboto Black"/>
              <a:ea typeface="Roboto Black"/>
              <a:cs typeface="Roboto Black"/>
              <a:sym typeface="Roboto Black"/>
            </a:endParaRPr>
          </a:p>
        </p:txBody>
      </p:sp>
      <p:pic>
        <p:nvPicPr>
          <p:cNvPr id="342" name="Google Shape;342;p59" descr="mini section slide saying: linear part of the service"/>
          <p:cNvPicPr preferRelativeResize="0"/>
          <p:nvPr/>
        </p:nvPicPr>
        <p:blipFill>
          <a:blip r:embed="rId3">
            <a:alphaModFix/>
          </a:blip>
          <a:stretch>
            <a:fillRect/>
          </a:stretch>
        </p:blipFill>
        <p:spPr>
          <a:xfrm>
            <a:off x="244024" y="986925"/>
            <a:ext cx="2696013" cy="1596025"/>
          </a:xfrm>
          <a:prstGeom prst="rect">
            <a:avLst/>
          </a:prstGeom>
          <a:noFill/>
          <a:ln>
            <a:noFill/>
          </a:ln>
        </p:spPr>
      </p:pic>
      <p:pic>
        <p:nvPicPr>
          <p:cNvPr id="344" name="Google Shape;344;p59" descr="mini section slide saying:extra stage that might happen"/>
          <p:cNvPicPr preferRelativeResize="0"/>
          <p:nvPr/>
        </p:nvPicPr>
        <p:blipFill>
          <a:blip r:embed="rId4">
            <a:alphaModFix/>
          </a:blip>
          <a:stretch>
            <a:fillRect/>
          </a:stretch>
        </p:blipFill>
        <p:spPr>
          <a:xfrm>
            <a:off x="244028" y="2816977"/>
            <a:ext cx="2696000" cy="1596013"/>
          </a:xfrm>
          <a:prstGeom prst="rect">
            <a:avLst/>
          </a:prstGeom>
          <a:noFill/>
          <a:ln>
            <a:noFill/>
          </a:ln>
        </p:spPr>
      </p:pic>
      <p:pic>
        <p:nvPicPr>
          <p:cNvPr id="343" name="Google Shape;343;p59" descr="mini slide with the name of the stage as a heading, a text description of the sequence of tasks and event by different actors. There is circle with a percentage and a text, a grey box for a high level description and a pinkish box for the touchpoint, channels, and systems involved"/>
          <p:cNvPicPr preferRelativeResize="0"/>
          <p:nvPr/>
        </p:nvPicPr>
        <p:blipFill>
          <a:blip r:embed="rId5">
            <a:alphaModFix/>
          </a:blip>
          <a:stretch>
            <a:fillRect/>
          </a:stretch>
        </p:blipFill>
        <p:spPr>
          <a:xfrm>
            <a:off x="3141774" y="986925"/>
            <a:ext cx="5787405" cy="3426076"/>
          </a:xfrm>
          <a:prstGeom prst="rect">
            <a:avLst/>
          </a:prstGeom>
          <a:noFill/>
          <a:ln>
            <a:noFill/>
          </a:ln>
        </p:spPr>
      </p:pic>
      <p:pic>
        <p:nvPicPr>
          <p:cNvPr id="345" name="Google Shape;345;p59" descr="inal mini slide saying we welcome your feedback - and how to contact - thank you"/>
          <p:cNvPicPr preferRelativeResize="0"/>
          <p:nvPr/>
        </p:nvPicPr>
        <p:blipFill>
          <a:blip r:embed="rId6">
            <a:alphaModFix/>
          </a:blip>
          <a:stretch>
            <a:fillRect/>
          </a:stretch>
        </p:blipFill>
        <p:spPr>
          <a:xfrm>
            <a:off x="4256653" y="3306302"/>
            <a:ext cx="2696000" cy="15960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49"/>
        <p:cNvGrpSpPr/>
        <p:nvPr/>
      </p:nvGrpSpPr>
      <p:grpSpPr>
        <a:xfrm>
          <a:off x="0" y="0"/>
          <a:ext cx="0" cy="0"/>
          <a:chOff x="0" y="0"/>
          <a:chExt cx="0" cy="0"/>
        </a:xfrm>
      </p:grpSpPr>
      <p:sp>
        <p:nvSpPr>
          <p:cNvPr id="350" name="Google Shape;350;p60"/>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Pros and cons of alternative formats </a:t>
            </a:r>
            <a:endParaRPr sz="3600">
              <a:latin typeface="Roboto"/>
              <a:ea typeface="Roboto"/>
              <a:cs typeface="Roboto"/>
              <a:sym typeface="Roboto"/>
            </a:endParaRPr>
          </a:p>
        </p:txBody>
      </p:sp>
      <p:sp>
        <p:nvSpPr>
          <p:cNvPr id="351" name="Google Shape;351;p60"/>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GB" sz="2000" dirty="0">
                <a:latin typeface="Roboto"/>
                <a:ea typeface="Roboto"/>
                <a:cs typeface="Roboto"/>
                <a:sym typeface="Roboto"/>
              </a:rPr>
              <a:t>time consuming</a:t>
            </a:r>
            <a:endParaRPr sz="2000" dirty="0">
              <a:latin typeface="Roboto"/>
              <a:ea typeface="Roboto"/>
              <a:cs typeface="Roboto"/>
              <a:sym typeface="Roboto"/>
            </a:endParaRPr>
          </a:p>
          <a:p>
            <a:pPr marL="457200" lvl="0" indent="-355600" algn="l" rtl="0">
              <a:lnSpc>
                <a:spcPct val="115000"/>
              </a:lnSpc>
              <a:spcBef>
                <a:spcPts val="2000"/>
              </a:spcBef>
              <a:spcAft>
                <a:spcPts val="0"/>
              </a:spcAft>
              <a:buSzPts val="2000"/>
              <a:buFont typeface="Roboto"/>
              <a:buChar char="●"/>
            </a:pPr>
            <a:r>
              <a:rPr lang="en-GB" sz="2000" dirty="0">
                <a:latin typeface="Roboto"/>
                <a:ea typeface="Roboto"/>
                <a:cs typeface="Roboto"/>
                <a:sym typeface="Roboto"/>
              </a:rPr>
              <a:t>need to maintain two formats</a:t>
            </a:r>
            <a:endParaRPr sz="2000" dirty="0">
              <a:latin typeface="Roboto"/>
              <a:ea typeface="Roboto"/>
              <a:cs typeface="Roboto"/>
              <a:sym typeface="Roboto"/>
            </a:endParaRPr>
          </a:p>
          <a:p>
            <a:pPr marL="0" lvl="0" indent="0">
              <a:lnSpc>
                <a:spcPct val="115000"/>
              </a:lnSpc>
              <a:spcBef>
                <a:spcPts val="2000"/>
              </a:spcBef>
              <a:buNone/>
            </a:pPr>
            <a:r>
              <a:rPr lang="en-GB" sz="2000" dirty="0">
                <a:latin typeface="Roboto"/>
                <a:ea typeface="Roboto"/>
                <a:cs typeface="Roboto"/>
                <a:sym typeface="Roboto"/>
              </a:rPr>
              <a:t>→ this is </a:t>
            </a:r>
            <a:r>
              <a:rPr lang="en-GB" sz="2000" dirty="0">
                <a:highlight>
                  <a:srgbClr val="FFDD00"/>
                </a:highlight>
                <a:latin typeface="Roboto"/>
                <a:ea typeface="Roboto"/>
                <a:cs typeface="Roboto"/>
                <a:sym typeface="Roboto"/>
              </a:rPr>
              <a:t>accessible</a:t>
            </a:r>
            <a:r>
              <a:rPr lang="en-GB" sz="2000" dirty="0">
                <a:latin typeface="Roboto"/>
                <a:ea typeface="Roboto"/>
                <a:cs typeface="Roboto"/>
                <a:sym typeface="Roboto"/>
              </a:rPr>
              <a:t> for people who are colour blind, visually impaired and for some neurodivergent types </a:t>
            </a:r>
          </a:p>
          <a:p>
            <a:pPr marL="0" lvl="0" indent="0">
              <a:lnSpc>
                <a:spcPct val="115000"/>
              </a:lnSpc>
              <a:spcBef>
                <a:spcPts val="2000"/>
              </a:spcBef>
              <a:buNone/>
            </a:pPr>
            <a:r>
              <a:rPr lang="en-GB" sz="2000" dirty="0">
                <a:latin typeface="Roboto"/>
                <a:ea typeface="Roboto"/>
                <a:cs typeface="Roboto"/>
                <a:sym typeface="Roboto"/>
              </a:rPr>
              <a:t>→ </a:t>
            </a:r>
            <a:r>
              <a:rPr lang="en-GB" sz="2000" dirty="0">
                <a:highlight>
                  <a:srgbClr val="A8C800"/>
                </a:highlight>
                <a:latin typeface="Roboto"/>
                <a:ea typeface="Roboto"/>
                <a:cs typeface="Roboto"/>
                <a:sym typeface="Roboto"/>
              </a:rPr>
              <a:t>improve my mapping</a:t>
            </a:r>
          </a:p>
          <a:p>
            <a:pPr marL="0" indent="0">
              <a:lnSpc>
                <a:spcPct val="115000"/>
              </a:lnSpc>
              <a:spcBef>
                <a:spcPts val="2000"/>
              </a:spcBef>
              <a:spcAft>
                <a:spcPts val="2000"/>
              </a:spcAft>
              <a:buNone/>
            </a:pPr>
            <a:r>
              <a:rPr lang="en-GB" sz="2000" dirty="0">
                <a:latin typeface="Roboto"/>
                <a:ea typeface="Roboto"/>
                <a:cs typeface="Roboto"/>
                <a:sym typeface="Roboto"/>
              </a:rPr>
              <a:t>→</a:t>
            </a:r>
            <a:r>
              <a:rPr lang="en-GB" sz="2000" dirty="0">
                <a:highlight>
                  <a:srgbClr val="FF82CE"/>
                </a:highlight>
                <a:latin typeface="Roboto"/>
                <a:ea typeface="Roboto"/>
                <a:cs typeface="Roboto"/>
                <a:sym typeface="Roboto"/>
              </a:rPr>
              <a:t>more feedback</a:t>
            </a:r>
            <a:r>
              <a:rPr lang="en-GB" sz="2000" dirty="0">
                <a:latin typeface="Roboto"/>
                <a:ea typeface="Roboto"/>
                <a:cs typeface="Roboto"/>
                <a:sym typeface="Roboto"/>
              </a:rPr>
              <a:t> and engagement from people who are not designers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1"/>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Design together</a:t>
            </a:r>
            <a:endParaRPr sz="48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60"/>
        <p:cNvGrpSpPr/>
        <p:nvPr/>
      </p:nvGrpSpPr>
      <p:grpSpPr>
        <a:xfrm>
          <a:off x="0" y="0"/>
          <a:ext cx="0" cy="0"/>
          <a:chOff x="0" y="0"/>
          <a:chExt cx="0" cy="0"/>
        </a:xfrm>
      </p:grpSpPr>
      <p:sp>
        <p:nvSpPr>
          <p:cNvPr id="361" name="Google Shape;361;p62"/>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But there are no disabled people in my team </a:t>
            </a:r>
            <a:endParaRPr sz="3600">
              <a:latin typeface="Roboto"/>
              <a:ea typeface="Roboto"/>
              <a:cs typeface="Roboto"/>
              <a:sym typeface="Roboto"/>
            </a:endParaRPr>
          </a:p>
        </p:txBody>
      </p:sp>
      <p:sp>
        <p:nvSpPr>
          <p:cNvPr id="362" name="Google Shape;362;p62"/>
          <p:cNvSpPr txBox="1">
            <a:spLocks noGrp="1"/>
          </p:cNvSpPr>
          <p:nvPr>
            <p:ph type="body" idx="1"/>
          </p:nvPr>
        </p:nvSpPr>
        <p:spPr>
          <a:xfrm>
            <a:off x="664375" y="1719550"/>
            <a:ext cx="7894800" cy="2882100"/>
          </a:xfrm>
          <a:prstGeom prst="rect">
            <a:avLst/>
          </a:prstGeom>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2000">
                <a:solidFill>
                  <a:schemeClr val="dk1"/>
                </a:solidFill>
                <a:latin typeface="Roboto"/>
                <a:ea typeface="Roboto"/>
                <a:cs typeface="Roboto"/>
                <a:sym typeface="Roboto"/>
              </a:rPr>
              <a:t>→ many disabilities are not visible</a:t>
            </a:r>
            <a:endParaRPr sz="2000">
              <a:solidFill>
                <a:schemeClr val="dk1"/>
              </a:solidFill>
              <a:latin typeface="Roboto"/>
              <a:ea typeface="Roboto"/>
              <a:cs typeface="Roboto"/>
              <a:sym typeface="Roboto"/>
            </a:endParaRPr>
          </a:p>
          <a:p>
            <a:pPr marL="0" lvl="0" indent="0" algn="l" rtl="0">
              <a:spcBef>
                <a:spcPts val="1200"/>
              </a:spcBef>
              <a:spcAft>
                <a:spcPts val="0"/>
              </a:spcAft>
              <a:buClr>
                <a:schemeClr val="dk1"/>
              </a:buClr>
              <a:buSzPts val="1100"/>
              <a:buFont typeface="Arial"/>
              <a:buNone/>
            </a:pPr>
            <a:r>
              <a:rPr lang="en-GB" sz="2000">
                <a:solidFill>
                  <a:schemeClr val="dk1"/>
                </a:solidFill>
                <a:highlight>
                  <a:srgbClr val="FF82CE"/>
                </a:highlight>
                <a:latin typeface="Roboto"/>
                <a:ea typeface="Roboto"/>
                <a:cs typeface="Roboto"/>
                <a:sym typeface="Roboto"/>
              </a:rPr>
              <a:t>Neurodivergence in tech </a:t>
            </a:r>
            <a:r>
              <a:rPr lang="en-GB" sz="2000">
                <a:solidFill>
                  <a:schemeClr val="dk1"/>
                </a:solidFill>
                <a:latin typeface="Roboto"/>
                <a:ea typeface="Roboto"/>
                <a:cs typeface="Roboto"/>
                <a:sym typeface="Roboto"/>
              </a:rPr>
              <a:t>/ creative industry:</a:t>
            </a:r>
            <a:endParaRPr sz="2000">
              <a:solidFill>
                <a:schemeClr val="dk1"/>
              </a:solidFill>
              <a:latin typeface="Roboto"/>
              <a:ea typeface="Roboto"/>
              <a:cs typeface="Roboto"/>
              <a:sym typeface="Roboto"/>
            </a:endParaRPr>
          </a:p>
          <a:p>
            <a:pPr marL="0" lvl="0" indent="0" algn="l" rtl="0">
              <a:spcBef>
                <a:spcPts val="1000"/>
              </a:spcBef>
              <a:spcAft>
                <a:spcPts val="0"/>
              </a:spcAft>
              <a:buNone/>
            </a:pPr>
            <a:r>
              <a:rPr lang="en-GB" sz="2000">
                <a:solidFill>
                  <a:schemeClr val="dk1"/>
                </a:solidFill>
                <a:latin typeface="Roboto"/>
                <a:ea typeface="Roboto"/>
                <a:cs typeface="Roboto"/>
                <a:sym typeface="Roboto"/>
              </a:rPr>
              <a:t>→ over 20%  - </a:t>
            </a:r>
            <a:r>
              <a:rPr lang="en-GB" sz="2000">
                <a:solidFill>
                  <a:schemeClr val="dk1"/>
                </a:solidFill>
                <a:highlight>
                  <a:srgbClr val="FFDD00"/>
                </a:highlight>
                <a:latin typeface="Roboto"/>
                <a:ea typeface="Roboto"/>
                <a:cs typeface="Roboto"/>
                <a:sym typeface="Roboto"/>
              </a:rPr>
              <a:t>probably up to 50%</a:t>
            </a:r>
            <a:endParaRPr sz="2000">
              <a:solidFill>
                <a:schemeClr val="dk1"/>
              </a:solidFill>
              <a:highlight>
                <a:srgbClr val="FFDD00"/>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000">
              <a:solidFill>
                <a:schemeClr val="dk1"/>
              </a:solidFill>
              <a:latin typeface="Roboto Black"/>
              <a:ea typeface="Roboto Black"/>
              <a:cs typeface="Roboto Black"/>
              <a:sym typeface="Roboto Black"/>
            </a:endParaRPr>
          </a:p>
          <a:p>
            <a:pPr marL="0" lvl="0" indent="0" algn="l" rtl="0">
              <a:lnSpc>
                <a:spcPct val="150000"/>
              </a:lnSpc>
              <a:spcBef>
                <a:spcPts val="1200"/>
              </a:spcBef>
              <a:spcAft>
                <a:spcPts val="0"/>
              </a:spcAft>
              <a:buClr>
                <a:schemeClr val="dk1"/>
              </a:buClr>
              <a:buSzPts val="1100"/>
              <a:buFont typeface="Arial"/>
              <a:buNone/>
            </a:pPr>
            <a:r>
              <a:rPr lang="en-GB" sz="2000">
                <a:solidFill>
                  <a:schemeClr val="dk1"/>
                </a:solidFill>
                <a:latin typeface="Roboto"/>
                <a:ea typeface="Roboto"/>
                <a:cs typeface="Roboto"/>
                <a:sym typeface="Roboto"/>
              </a:rPr>
              <a:t>→ people sometimes don’t declare their disability</a:t>
            </a:r>
            <a:endParaRPr sz="2000">
              <a:solidFill>
                <a:schemeClr val="dk1"/>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chemeClr val="dk1"/>
              </a:solidFill>
              <a:latin typeface="Roboto"/>
              <a:ea typeface="Roboto"/>
              <a:cs typeface="Roboto"/>
              <a:sym typeface="Roboto"/>
            </a:endParaRPr>
          </a:p>
          <a:p>
            <a:pPr marL="0" lvl="0" indent="0" algn="l" rtl="0">
              <a:spcBef>
                <a:spcPts val="1200"/>
              </a:spcBef>
              <a:spcAft>
                <a:spcPts val="0"/>
              </a:spcAft>
              <a:buNone/>
            </a:pPr>
            <a:endParaRPr sz="2000">
              <a:solidFill>
                <a:schemeClr val="dk1"/>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66"/>
        <p:cNvGrpSpPr/>
        <p:nvPr/>
      </p:nvGrpSpPr>
      <p:grpSpPr>
        <a:xfrm>
          <a:off x="0" y="0"/>
          <a:ext cx="0" cy="0"/>
          <a:chOff x="0" y="0"/>
          <a:chExt cx="0" cy="0"/>
        </a:xfrm>
      </p:grpSpPr>
      <p:sp>
        <p:nvSpPr>
          <p:cNvPr id="367" name="Google Shape;367;p63"/>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Things can change</a:t>
            </a:r>
            <a:endParaRPr sz="3600">
              <a:latin typeface="Roboto"/>
              <a:ea typeface="Roboto"/>
              <a:cs typeface="Roboto"/>
              <a:sym typeface="Roboto"/>
            </a:endParaRPr>
          </a:p>
        </p:txBody>
      </p:sp>
      <p:sp>
        <p:nvSpPr>
          <p:cNvPr id="368" name="Google Shape;368;p63"/>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1200"/>
              </a:spcBef>
              <a:spcAft>
                <a:spcPts val="0"/>
              </a:spcAft>
              <a:buSzPts val="2400"/>
              <a:buFont typeface="Roboto"/>
              <a:buChar char="●"/>
            </a:pPr>
            <a:r>
              <a:rPr lang="en-GB" sz="2400">
                <a:latin typeface="Roboto"/>
                <a:ea typeface="Roboto"/>
                <a:cs typeface="Roboto"/>
                <a:sym typeface="Roboto"/>
              </a:rPr>
              <a:t>actual employees can become disabled </a:t>
            </a:r>
            <a:endParaRPr sz="2400">
              <a:latin typeface="Roboto"/>
              <a:ea typeface="Roboto"/>
              <a:cs typeface="Roboto"/>
              <a:sym typeface="Roboto"/>
            </a:endParaRPr>
          </a:p>
          <a:p>
            <a:pPr marL="457200" lvl="0" indent="-381000" algn="l" rtl="0">
              <a:lnSpc>
                <a:spcPct val="200000"/>
              </a:lnSpc>
              <a:spcBef>
                <a:spcPts val="0"/>
              </a:spcBef>
              <a:spcAft>
                <a:spcPts val="0"/>
              </a:spcAft>
              <a:buSzPts val="2400"/>
              <a:buFont typeface="Roboto"/>
              <a:buChar char="●"/>
            </a:pPr>
            <a:r>
              <a:rPr lang="en-GB" sz="2400">
                <a:latin typeface="Roboto"/>
                <a:ea typeface="Roboto"/>
                <a:cs typeface="Roboto"/>
                <a:sym typeface="Roboto"/>
              </a:rPr>
              <a:t>a new joiner might be disabled</a:t>
            </a:r>
            <a:endParaRPr sz="2400">
              <a:latin typeface="Roboto"/>
              <a:ea typeface="Roboto"/>
              <a:cs typeface="Roboto"/>
              <a:sym typeface="Roboto"/>
            </a:endParaRPr>
          </a:p>
          <a:p>
            <a:pPr marL="0" lvl="0" indent="0" algn="l" rtl="0">
              <a:lnSpc>
                <a:spcPct val="115000"/>
              </a:lnSpc>
              <a:spcBef>
                <a:spcPts val="1200"/>
              </a:spcBef>
              <a:spcAft>
                <a:spcPts val="0"/>
              </a:spcAft>
              <a:buNone/>
            </a:pPr>
            <a:r>
              <a:rPr lang="en-GB" sz="2400" b="1">
                <a:latin typeface="Roboto"/>
                <a:ea typeface="Roboto"/>
                <a:cs typeface="Roboto"/>
                <a:sym typeface="Roboto"/>
              </a:rPr>
              <a:t>→ Make sure your systems, processes and practice are accessible for all</a:t>
            </a:r>
            <a:endParaRPr sz="24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Roboto"/>
                <a:ea typeface="Roboto"/>
                <a:cs typeface="Roboto"/>
                <a:sym typeface="Roboto"/>
              </a:rPr>
              <a:t>What I will take you through </a:t>
            </a:r>
            <a:endParaRPr sz="3600" dirty="0">
              <a:latin typeface="Roboto"/>
              <a:ea typeface="Roboto"/>
              <a:cs typeface="Roboto"/>
              <a:sym typeface="Roboto"/>
            </a:endParaRPr>
          </a:p>
        </p:txBody>
      </p:sp>
      <p:sp>
        <p:nvSpPr>
          <p:cNvPr id="119" name="Google Shape;119;p28"/>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Roboto"/>
              <a:buChar char="●"/>
            </a:pPr>
            <a:r>
              <a:rPr lang="en-GB" sz="2400" dirty="0">
                <a:latin typeface="Roboto"/>
                <a:ea typeface="Roboto"/>
                <a:cs typeface="Roboto"/>
                <a:sym typeface="Roboto"/>
              </a:rPr>
              <a:t>how we created the guidance</a:t>
            </a:r>
            <a:endParaRPr sz="2400" dirty="0">
              <a:latin typeface="Roboto"/>
              <a:ea typeface="Roboto"/>
              <a:cs typeface="Roboto"/>
              <a:sym typeface="Roboto"/>
            </a:endParaRPr>
          </a:p>
          <a:p>
            <a:pPr marL="457200" lvl="0" indent="-381000" algn="l" rtl="0">
              <a:lnSpc>
                <a:spcPct val="150000"/>
              </a:lnSpc>
              <a:spcBef>
                <a:spcPts val="0"/>
              </a:spcBef>
              <a:spcAft>
                <a:spcPts val="0"/>
              </a:spcAft>
              <a:buSzPts val="2400"/>
              <a:buFont typeface="Roboto"/>
              <a:buChar char="●"/>
            </a:pPr>
            <a:r>
              <a:rPr lang="en-GB" sz="2400" dirty="0">
                <a:latin typeface="Roboto"/>
                <a:ea typeface="Roboto"/>
                <a:cs typeface="Roboto"/>
                <a:sym typeface="Roboto"/>
              </a:rPr>
              <a:t>making your service accessible</a:t>
            </a:r>
            <a:endParaRPr sz="2400" dirty="0">
              <a:latin typeface="Roboto"/>
              <a:ea typeface="Roboto"/>
              <a:cs typeface="Roboto"/>
              <a:sym typeface="Roboto"/>
            </a:endParaRPr>
          </a:p>
          <a:p>
            <a:pPr marL="457200" lvl="0" indent="-381000" algn="l" rtl="0">
              <a:lnSpc>
                <a:spcPct val="150000"/>
              </a:lnSpc>
              <a:spcBef>
                <a:spcPts val="0"/>
              </a:spcBef>
              <a:spcAft>
                <a:spcPts val="0"/>
              </a:spcAft>
              <a:buSzPts val="2400"/>
              <a:buFont typeface="Roboto"/>
              <a:buChar char="●"/>
            </a:pPr>
            <a:r>
              <a:rPr lang="en-GB" sz="2400" dirty="0">
                <a:latin typeface="Roboto"/>
                <a:ea typeface="Roboto"/>
                <a:cs typeface="Roboto"/>
                <a:sym typeface="Roboto"/>
              </a:rPr>
              <a:t>design communication</a:t>
            </a:r>
            <a:endParaRPr sz="2400" dirty="0">
              <a:latin typeface="Roboto"/>
              <a:ea typeface="Roboto"/>
              <a:cs typeface="Roboto"/>
              <a:sym typeface="Roboto"/>
            </a:endParaRPr>
          </a:p>
          <a:p>
            <a:pPr marL="457200" lvl="0" indent="-381000" algn="l" rtl="0">
              <a:lnSpc>
                <a:spcPct val="150000"/>
              </a:lnSpc>
              <a:spcBef>
                <a:spcPts val="0"/>
              </a:spcBef>
              <a:spcAft>
                <a:spcPts val="0"/>
              </a:spcAft>
              <a:buSzPts val="2400"/>
              <a:buFont typeface="Roboto"/>
              <a:buChar char="●"/>
            </a:pPr>
            <a:r>
              <a:rPr lang="en-GB" sz="2400" dirty="0">
                <a:latin typeface="Roboto"/>
                <a:ea typeface="Roboto"/>
                <a:cs typeface="Roboto"/>
                <a:sym typeface="Roboto"/>
              </a:rPr>
              <a:t>designing together</a:t>
            </a:r>
            <a:endParaRPr sz="2400" dirty="0">
              <a:latin typeface="Roboto"/>
              <a:ea typeface="Roboto"/>
              <a:cs typeface="Roboto"/>
              <a:sym typeface="Roboto"/>
            </a:endParaRPr>
          </a:p>
          <a:p>
            <a:pPr marL="457200" lvl="0" indent="-381000" algn="l" rtl="0">
              <a:lnSpc>
                <a:spcPct val="150000"/>
              </a:lnSpc>
              <a:spcBef>
                <a:spcPts val="0"/>
              </a:spcBef>
              <a:spcAft>
                <a:spcPts val="0"/>
              </a:spcAft>
              <a:buSzPts val="2400"/>
              <a:buFont typeface="Roboto"/>
              <a:buChar char="●"/>
            </a:pPr>
            <a:r>
              <a:rPr lang="en-GB" sz="2400" dirty="0">
                <a:latin typeface="Roboto"/>
                <a:ea typeface="Roboto"/>
                <a:cs typeface="Roboto"/>
                <a:sym typeface="Roboto"/>
              </a:rPr>
              <a:t>key takeaways and resources</a:t>
            </a:r>
            <a:endParaRPr sz="2400" dirty="0">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72"/>
        <p:cNvGrpSpPr/>
        <p:nvPr/>
      </p:nvGrpSpPr>
      <p:grpSpPr>
        <a:xfrm>
          <a:off x="0" y="0"/>
          <a:ext cx="0" cy="0"/>
          <a:chOff x="0" y="0"/>
          <a:chExt cx="0" cy="0"/>
        </a:xfrm>
      </p:grpSpPr>
      <p:sp>
        <p:nvSpPr>
          <p:cNvPr id="373" name="Google Shape;373;p64"/>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Creating a safe space</a:t>
            </a:r>
            <a:endParaRPr sz="3600">
              <a:latin typeface="Roboto"/>
              <a:ea typeface="Roboto"/>
              <a:cs typeface="Roboto"/>
              <a:sym typeface="Roboto"/>
            </a:endParaRPr>
          </a:p>
        </p:txBody>
      </p:sp>
      <p:sp>
        <p:nvSpPr>
          <p:cNvPr id="374" name="Google Shape;374;p64"/>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100">
                <a:latin typeface="Roboto"/>
                <a:ea typeface="Roboto"/>
                <a:cs typeface="Roboto"/>
                <a:sym typeface="Roboto"/>
              </a:rPr>
              <a:t>Do not force people to disclose a disability or medical condition</a:t>
            </a:r>
            <a:endParaRPr sz="2100">
              <a:latin typeface="Roboto"/>
              <a:ea typeface="Roboto"/>
              <a:cs typeface="Roboto"/>
              <a:sym typeface="Roboto"/>
            </a:endParaRPr>
          </a:p>
          <a:p>
            <a:pPr marL="0" lvl="0" indent="0" algn="l" rtl="0">
              <a:lnSpc>
                <a:spcPct val="150000"/>
              </a:lnSpc>
              <a:spcBef>
                <a:spcPts val="0"/>
              </a:spcBef>
              <a:spcAft>
                <a:spcPts val="0"/>
              </a:spcAft>
              <a:buNone/>
            </a:pPr>
            <a:r>
              <a:rPr lang="en-GB" sz="2100">
                <a:latin typeface="Roboto"/>
                <a:ea typeface="Roboto"/>
                <a:cs typeface="Roboto"/>
                <a:sym typeface="Roboto"/>
              </a:rPr>
              <a:t>→</a:t>
            </a:r>
            <a:r>
              <a:rPr lang="en-GB" sz="2100">
                <a:highlight>
                  <a:srgbClr val="FFDD00"/>
                </a:highlight>
                <a:latin typeface="Roboto"/>
                <a:ea typeface="Roboto"/>
                <a:cs typeface="Roboto"/>
                <a:sym typeface="Roboto"/>
              </a:rPr>
              <a:t> offer help for everyone</a:t>
            </a:r>
            <a:endParaRPr sz="2100">
              <a:highlight>
                <a:srgbClr val="FFDD00"/>
              </a:highlight>
              <a:latin typeface="Roboto"/>
              <a:ea typeface="Roboto"/>
              <a:cs typeface="Roboto"/>
              <a:sym typeface="Roboto"/>
            </a:endParaRPr>
          </a:p>
          <a:p>
            <a:pPr marL="0" lvl="0" indent="0" algn="l" rtl="0">
              <a:lnSpc>
                <a:spcPct val="150000"/>
              </a:lnSpc>
              <a:spcBef>
                <a:spcPts val="0"/>
              </a:spcBef>
              <a:spcAft>
                <a:spcPts val="0"/>
              </a:spcAft>
              <a:buNone/>
            </a:pPr>
            <a:endParaRPr sz="2100">
              <a:latin typeface="Roboto"/>
              <a:ea typeface="Roboto"/>
              <a:cs typeface="Roboto"/>
              <a:sym typeface="Roboto"/>
            </a:endParaRPr>
          </a:p>
          <a:p>
            <a:pPr marL="0" lvl="0" indent="0" algn="l" rtl="0">
              <a:lnSpc>
                <a:spcPct val="150000"/>
              </a:lnSpc>
              <a:spcBef>
                <a:spcPts val="0"/>
              </a:spcBef>
              <a:spcAft>
                <a:spcPts val="0"/>
              </a:spcAft>
              <a:buNone/>
            </a:pPr>
            <a:r>
              <a:rPr lang="en-GB" sz="2100">
                <a:latin typeface="Roboto"/>
                <a:ea typeface="Roboto"/>
                <a:cs typeface="Roboto"/>
                <a:sym typeface="Roboto"/>
              </a:rPr>
              <a:t>Instead of providing accommodations for disabled people</a:t>
            </a:r>
            <a:endParaRPr sz="2100">
              <a:latin typeface="Roboto"/>
              <a:ea typeface="Roboto"/>
              <a:cs typeface="Roboto"/>
              <a:sym typeface="Roboto"/>
            </a:endParaRPr>
          </a:p>
          <a:p>
            <a:pPr marL="0" lvl="0" indent="0" algn="l" rtl="0">
              <a:lnSpc>
                <a:spcPct val="150000"/>
              </a:lnSpc>
              <a:spcBef>
                <a:spcPts val="0"/>
              </a:spcBef>
              <a:spcAft>
                <a:spcPts val="0"/>
              </a:spcAft>
              <a:buNone/>
            </a:pPr>
            <a:r>
              <a:rPr lang="en-GB" sz="2100">
                <a:latin typeface="Roboto"/>
                <a:ea typeface="Roboto"/>
                <a:cs typeface="Roboto"/>
                <a:sym typeface="Roboto"/>
              </a:rPr>
              <a:t>→ </a:t>
            </a:r>
            <a:r>
              <a:rPr lang="en-GB" sz="2100">
                <a:highlight>
                  <a:srgbClr val="FF82CE"/>
                </a:highlight>
                <a:latin typeface="Roboto"/>
                <a:ea typeface="Roboto"/>
                <a:cs typeface="Roboto"/>
                <a:sym typeface="Roboto"/>
              </a:rPr>
              <a:t>offer various options to all</a:t>
            </a:r>
            <a:endParaRPr sz="2100">
              <a:highlight>
                <a:srgbClr val="FF82CE"/>
              </a:highlight>
              <a:latin typeface="Roboto"/>
              <a:ea typeface="Roboto"/>
              <a:cs typeface="Roboto"/>
              <a:sym typeface="Roboto"/>
            </a:endParaRPr>
          </a:p>
          <a:p>
            <a:pPr marL="0" lvl="0" indent="0" algn="l" rtl="0">
              <a:lnSpc>
                <a:spcPct val="150000"/>
              </a:lnSpc>
              <a:spcBef>
                <a:spcPts val="0"/>
              </a:spcBef>
              <a:spcAft>
                <a:spcPts val="0"/>
              </a:spcAft>
              <a:buNone/>
            </a:pPr>
            <a:endParaRPr sz="2100">
              <a:latin typeface="Roboto"/>
              <a:ea typeface="Roboto"/>
              <a:cs typeface="Roboto"/>
              <a:sym typeface="Roboto"/>
            </a:endParaRPr>
          </a:p>
          <a:p>
            <a:pPr marL="0" lvl="0" indent="0" algn="l" rtl="0">
              <a:lnSpc>
                <a:spcPct val="150000"/>
              </a:lnSpc>
              <a:spcBef>
                <a:spcPts val="0"/>
              </a:spcBef>
              <a:spcAft>
                <a:spcPts val="0"/>
              </a:spcAft>
              <a:buNone/>
            </a:pPr>
            <a:r>
              <a:rPr lang="en-GB" sz="2100" b="1">
                <a:highlight>
                  <a:srgbClr val="A8C800"/>
                </a:highlight>
                <a:latin typeface="Roboto"/>
                <a:ea typeface="Roboto"/>
                <a:cs typeface="Roboto"/>
                <a:sym typeface="Roboto"/>
              </a:rPr>
              <a:t>Invite for feedback</a:t>
            </a:r>
            <a:r>
              <a:rPr lang="en-GB" sz="2100">
                <a:latin typeface="Roboto"/>
                <a:ea typeface="Roboto"/>
                <a:cs typeface="Roboto"/>
                <a:sym typeface="Roboto"/>
              </a:rPr>
              <a:t> and allow people to reach out privately</a:t>
            </a:r>
            <a:endParaRPr sz="21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78"/>
        <p:cNvGrpSpPr/>
        <p:nvPr/>
      </p:nvGrpSpPr>
      <p:grpSpPr>
        <a:xfrm>
          <a:off x="0" y="0"/>
          <a:ext cx="0" cy="0"/>
          <a:chOff x="0" y="0"/>
          <a:chExt cx="0" cy="0"/>
        </a:xfrm>
      </p:grpSpPr>
      <p:sp>
        <p:nvSpPr>
          <p:cNvPr id="379" name="Google Shape;379;p65"/>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Don’t assume you know what is best </a:t>
            </a:r>
            <a:endParaRPr sz="3600">
              <a:latin typeface="Roboto"/>
              <a:ea typeface="Roboto"/>
              <a:cs typeface="Roboto"/>
              <a:sym typeface="Roboto"/>
            </a:endParaRPr>
          </a:p>
        </p:txBody>
      </p:sp>
      <p:sp>
        <p:nvSpPr>
          <p:cNvPr id="380" name="Google Shape;380;p65"/>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Roboto"/>
                <a:ea typeface="Roboto"/>
                <a:cs typeface="Roboto"/>
                <a:sym typeface="Roboto"/>
              </a:rPr>
              <a:t>People don’t have the same needs even if they have the same condition, and </a:t>
            </a:r>
            <a:r>
              <a:rPr lang="en-GB" sz="2400">
                <a:highlight>
                  <a:srgbClr val="FFDD00"/>
                </a:highlight>
                <a:latin typeface="Roboto"/>
                <a:ea typeface="Roboto"/>
                <a:cs typeface="Roboto"/>
                <a:sym typeface="Roboto"/>
              </a:rPr>
              <a:t>needs vary in different contexts</a:t>
            </a:r>
            <a:r>
              <a:rPr lang="en-GB" sz="2400">
                <a:latin typeface="Roboto"/>
                <a:ea typeface="Roboto"/>
                <a:cs typeface="Roboto"/>
                <a:sym typeface="Roboto"/>
              </a:rPr>
              <a:t>.</a:t>
            </a:r>
            <a:endParaRPr sz="24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GB" sz="2400">
                <a:latin typeface="Roboto"/>
                <a:ea typeface="Roboto"/>
                <a:cs typeface="Roboto"/>
                <a:sym typeface="Roboto"/>
              </a:rPr>
              <a:t>always best to ask what would help</a:t>
            </a:r>
            <a:endParaRPr sz="2400">
              <a:latin typeface="Roboto"/>
              <a:ea typeface="Roboto"/>
              <a:cs typeface="Roboto"/>
              <a:sym typeface="Roboto"/>
            </a:endParaRPr>
          </a:p>
          <a:p>
            <a:pPr marL="457200" lvl="0" indent="-381000" algn="l" rtl="0">
              <a:spcBef>
                <a:spcPts val="1000"/>
              </a:spcBef>
              <a:spcAft>
                <a:spcPts val="0"/>
              </a:spcAft>
              <a:buSzPts val="2400"/>
              <a:buFont typeface="Roboto"/>
              <a:buChar char="●"/>
            </a:pPr>
            <a:r>
              <a:rPr lang="en-GB" sz="2400">
                <a:latin typeface="Roboto"/>
                <a:ea typeface="Roboto"/>
                <a:cs typeface="Roboto"/>
                <a:sym typeface="Roboto"/>
              </a:rPr>
              <a:t>have that discussion with the person</a:t>
            </a:r>
            <a:endParaRPr sz="2400">
              <a:latin typeface="Roboto"/>
              <a:ea typeface="Roboto"/>
              <a:cs typeface="Roboto"/>
              <a:sym typeface="Roboto"/>
            </a:endParaRPr>
          </a:p>
          <a:p>
            <a:pPr marL="457200" lvl="0" indent="-381000" algn="l" rtl="0">
              <a:spcBef>
                <a:spcPts val="1000"/>
              </a:spcBef>
              <a:spcAft>
                <a:spcPts val="1000"/>
              </a:spcAft>
              <a:buSzPts val="2400"/>
              <a:buFont typeface="Roboto"/>
              <a:buChar char="●"/>
            </a:pPr>
            <a:r>
              <a:rPr lang="en-GB" sz="2400">
                <a:latin typeface="Roboto"/>
                <a:ea typeface="Roboto"/>
                <a:cs typeface="Roboto"/>
                <a:sym typeface="Roboto"/>
              </a:rPr>
              <a:t>do not assume you’re doing the right thing</a:t>
            </a:r>
            <a:endParaRPr sz="24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377800" y="460000"/>
            <a:ext cx="3246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Manual of me </a:t>
            </a:r>
            <a:endParaRPr sz="3600">
              <a:latin typeface="Roboto"/>
              <a:ea typeface="Roboto"/>
              <a:cs typeface="Roboto"/>
              <a:sym typeface="Roboto"/>
            </a:endParaRPr>
          </a:p>
        </p:txBody>
      </p:sp>
      <p:sp>
        <p:nvSpPr>
          <p:cNvPr id="386" name="Google Shape;386;p66"/>
          <p:cNvSpPr txBox="1">
            <a:spLocks noGrp="1"/>
          </p:cNvSpPr>
          <p:nvPr>
            <p:ph type="body" idx="1"/>
          </p:nvPr>
        </p:nvSpPr>
        <p:spPr>
          <a:xfrm>
            <a:off x="252900" y="1407675"/>
            <a:ext cx="4551900" cy="31941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help you tell others what you need</a:t>
            </a:r>
            <a:endParaRPr sz="2000">
              <a:solidFill>
                <a:schemeClr val="dk1"/>
              </a:solidFill>
              <a:latin typeface="Roboto"/>
              <a:ea typeface="Roboto"/>
              <a:cs typeface="Roboto"/>
              <a:sym typeface="Roboto"/>
            </a:endParaRPr>
          </a:p>
          <a:p>
            <a:pPr marL="457200" lvl="0" indent="-355600" algn="l" rtl="0">
              <a:lnSpc>
                <a:spcPct val="115000"/>
              </a:lnSpc>
              <a:spcBef>
                <a:spcPts val="2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learn about what other people in your team needs</a:t>
            </a:r>
            <a:endParaRPr sz="2000">
              <a:solidFill>
                <a:schemeClr val="dk1"/>
              </a:solidFill>
              <a:latin typeface="Roboto"/>
              <a:ea typeface="Roboto"/>
              <a:cs typeface="Roboto"/>
              <a:sym typeface="Roboto"/>
            </a:endParaRPr>
          </a:p>
          <a:p>
            <a:pPr marL="457200" lvl="0" indent="0" algn="l" rtl="0">
              <a:lnSpc>
                <a:spcPct val="115000"/>
              </a:lnSpc>
              <a:spcBef>
                <a:spcPts val="2000"/>
              </a:spcBef>
              <a:spcAft>
                <a:spcPts val="0"/>
              </a:spcAft>
              <a:buNone/>
            </a:pPr>
            <a:endParaRPr sz="2000">
              <a:solidFill>
                <a:schemeClr val="dk1"/>
              </a:solidFill>
              <a:highlight>
                <a:srgbClr val="FFDD00"/>
              </a:highlight>
              <a:latin typeface="Roboto"/>
              <a:ea typeface="Roboto"/>
              <a:cs typeface="Roboto"/>
              <a:sym typeface="Roboto"/>
            </a:endParaRPr>
          </a:p>
          <a:p>
            <a:pPr marL="0" lvl="0" indent="0" algn="l" rtl="0">
              <a:lnSpc>
                <a:spcPct val="115000"/>
              </a:lnSpc>
              <a:spcBef>
                <a:spcPts val="2000"/>
              </a:spcBef>
              <a:spcAft>
                <a:spcPts val="0"/>
              </a:spcAft>
              <a:buNone/>
            </a:pPr>
            <a:r>
              <a:rPr lang="en-GB" sz="2000">
                <a:solidFill>
                  <a:schemeClr val="dk1"/>
                </a:solidFill>
                <a:highlight>
                  <a:schemeClr val="lt1"/>
                </a:highlight>
                <a:latin typeface="Roboto"/>
                <a:ea typeface="Roboto"/>
                <a:cs typeface="Roboto"/>
                <a:sym typeface="Roboto"/>
              </a:rPr>
              <a:t>Do not make people share more than they are willing to!</a:t>
            </a:r>
            <a:endParaRPr sz="2000">
              <a:solidFill>
                <a:schemeClr val="dk1"/>
              </a:solidFill>
              <a:highlight>
                <a:schemeClr val="lt1"/>
              </a:highlight>
              <a:latin typeface="Roboto"/>
              <a:ea typeface="Roboto"/>
              <a:cs typeface="Roboto"/>
              <a:sym typeface="Roboto"/>
            </a:endParaRPr>
          </a:p>
          <a:p>
            <a:pPr marL="0" lvl="0" indent="0" algn="l" rtl="0">
              <a:lnSpc>
                <a:spcPct val="115000"/>
              </a:lnSpc>
              <a:spcBef>
                <a:spcPts val="2000"/>
              </a:spcBef>
              <a:spcAft>
                <a:spcPts val="0"/>
              </a:spcAft>
              <a:buNone/>
            </a:pPr>
            <a:endParaRPr sz="2000">
              <a:solidFill>
                <a:schemeClr val="dk1"/>
              </a:solidFill>
              <a:latin typeface="Roboto"/>
              <a:ea typeface="Roboto"/>
              <a:cs typeface="Roboto"/>
              <a:sym typeface="Roboto"/>
            </a:endParaRPr>
          </a:p>
        </p:txBody>
      </p:sp>
      <p:sp>
        <p:nvSpPr>
          <p:cNvPr id="387" name="Google Shape;387;p66"/>
          <p:cNvSpPr/>
          <p:nvPr/>
        </p:nvSpPr>
        <p:spPr>
          <a:xfrm>
            <a:off x="5133375" y="0"/>
            <a:ext cx="4010700" cy="5143500"/>
          </a:xfrm>
          <a:prstGeom prst="rect">
            <a:avLst/>
          </a:prstGeom>
          <a:solidFill>
            <a:srgbClr val="FF82CE"/>
          </a:solidFill>
          <a:ln>
            <a:noFill/>
          </a:ln>
        </p:spPr>
        <p:txBody>
          <a:bodyPr spcFirstLastPara="1" wrap="square" lIns="91425" tIns="91425" rIns="91425" bIns="91425" anchor="ctr" anchorCtr="0">
            <a:noAutofit/>
          </a:bodyPr>
          <a:lstStyle/>
          <a:p>
            <a:pPr marL="0" lvl="0" indent="0" algn="l" rtl="0">
              <a:lnSpc>
                <a:spcPct val="200000"/>
              </a:lnSpc>
              <a:spcBef>
                <a:spcPts val="0"/>
              </a:spcBef>
              <a:spcAft>
                <a:spcPts val="0"/>
              </a:spcAft>
              <a:buClr>
                <a:schemeClr val="dk1"/>
              </a:buClr>
              <a:buSzPts val="1100"/>
              <a:buFont typeface="Arial"/>
              <a:buNone/>
            </a:pPr>
            <a:r>
              <a:rPr lang="en-GB" sz="2500" b="1">
                <a:solidFill>
                  <a:schemeClr val="dk1"/>
                </a:solidFill>
                <a:latin typeface="Roboto"/>
                <a:ea typeface="Roboto"/>
                <a:cs typeface="Roboto"/>
                <a:sym typeface="Roboto"/>
              </a:rPr>
              <a:t>Examples of sections:</a:t>
            </a:r>
            <a:endParaRPr sz="2500" b="1">
              <a:solidFill>
                <a:schemeClr val="dk1"/>
              </a:solidFill>
              <a:latin typeface="Roboto"/>
              <a:ea typeface="Roboto"/>
              <a:cs typeface="Roboto"/>
              <a:sym typeface="Roboto"/>
            </a:endParaRPr>
          </a:p>
          <a:p>
            <a:pPr marL="457200" lvl="0" indent="-355600" algn="l" rtl="0">
              <a:lnSpc>
                <a:spcPct val="115000"/>
              </a:lnSpc>
              <a:spcBef>
                <a:spcPts val="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condition I like to work in</a:t>
            </a:r>
            <a:endParaRPr sz="2000">
              <a:solidFill>
                <a:schemeClr val="dk1"/>
              </a:solidFill>
              <a:latin typeface="Roboto"/>
              <a:ea typeface="Roboto"/>
              <a:cs typeface="Roboto"/>
              <a:sym typeface="Roboto"/>
            </a:endParaRPr>
          </a:p>
          <a:p>
            <a:pPr marL="457200" lvl="0" indent="-355600" algn="l" rtl="0">
              <a:lnSpc>
                <a:spcPct val="115000"/>
              </a:lnSpc>
              <a:spcBef>
                <a:spcPts val="1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time and hours I like to work</a:t>
            </a:r>
            <a:endParaRPr sz="2000">
              <a:solidFill>
                <a:schemeClr val="dk1"/>
              </a:solidFill>
              <a:latin typeface="Roboto"/>
              <a:ea typeface="Roboto"/>
              <a:cs typeface="Roboto"/>
              <a:sym typeface="Roboto"/>
            </a:endParaRPr>
          </a:p>
          <a:p>
            <a:pPr marL="457200" lvl="0" indent="-355600" algn="l" rtl="0">
              <a:lnSpc>
                <a:spcPct val="115000"/>
              </a:lnSpc>
              <a:spcBef>
                <a:spcPts val="1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best way to communicate with me or provide feedback</a:t>
            </a:r>
            <a:endParaRPr sz="2000">
              <a:solidFill>
                <a:schemeClr val="dk1"/>
              </a:solidFill>
              <a:latin typeface="Roboto"/>
              <a:ea typeface="Roboto"/>
              <a:cs typeface="Roboto"/>
              <a:sym typeface="Roboto"/>
            </a:endParaRPr>
          </a:p>
          <a:p>
            <a:pPr marL="457200" lvl="0" indent="-355600" algn="l" rtl="0">
              <a:lnSpc>
                <a:spcPct val="115000"/>
              </a:lnSpc>
              <a:spcBef>
                <a:spcPts val="1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things I’m good at</a:t>
            </a:r>
            <a:endParaRPr sz="2000">
              <a:solidFill>
                <a:schemeClr val="dk1"/>
              </a:solidFill>
              <a:latin typeface="Roboto"/>
              <a:ea typeface="Roboto"/>
              <a:cs typeface="Roboto"/>
              <a:sym typeface="Roboto"/>
            </a:endParaRPr>
          </a:p>
          <a:p>
            <a:pPr marL="457200" lvl="0" indent="-355600" algn="l" rtl="0">
              <a:lnSpc>
                <a:spcPct val="115000"/>
              </a:lnSpc>
              <a:spcBef>
                <a:spcPts val="1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things I might need help with</a:t>
            </a:r>
            <a:endParaRPr sz="2000">
              <a:solidFill>
                <a:schemeClr val="dk1"/>
              </a:solidFill>
              <a:latin typeface="Roboto"/>
              <a:ea typeface="Roboto"/>
              <a:cs typeface="Roboto"/>
              <a:sym typeface="Roboto"/>
            </a:endParaRPr>
          </a:p>
          <a:p>
            <a:pPr marL="457200" lvl="0" indent="-355600" algn="l" rtl="0">
              <a:lnSpc>
                <a:spcPct val="115000"/>
              </a:lnSpc>
              <a:spcBef>
                <a:spcPts val="1000"/>
              </a:spcBef>
              <a:spcAft>
                <a:spcPts val="1000"/>
              </a:spcAft>
              <a:buClr>
                <a:schemeClr val="dk1"/>
              </a:buClr>
              <a:buSzPts val="2000"/>
              <a:buFont typeface="Roboto"/>
              <a:buChar char="●"/>
            </a:pPr>
            <a:r>
              <a:rPr lang="en-GB" sz="2000">
                <a:solidFill>
                  <a:schemeClr val="dk1"/>
                </a:solidFill>
                <a:latin typeface="Roboto"/>
                <a:ea typeface="Roboto"/>
                <a:cs typeface="Roboto"/>
                <a:sym typeface="Roboto"/>
              </a:rPr>
              <a:t>how I like to be helped</a:t>
            </a:r>
            <a:endParaRPr sz="2000">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91"/>
        <p:cNvGrpSpPr/>
        <p:nvPr/>
      </p:nvGrpSpPr>
      <p:grpSpPr>
        <a:xfrm>
          <a:off x="0" y="0"/>
          <a:ext cx="0" cy="0"/>
          <a:chOff x="0" y="0"/>
          <a:chExt cx="0" cy="0"/>
        </a:xfrm>
      </p:grpSpPr>
      <p:sp>
        <p:nvSpPr>
          <p:cNvPr id="392" name="Google Shape;392;p67"/>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Organising/hosting a session </a:t>
            </a:r>
            <a:endParaRPr sz="3600">
              <a:latin typeface="Roboto"/>
              <a:ea typeface="Roboto"/>
              <a:cs typeface="Roboto"/>
              <a:sym typeface="Roboto"/>
            </a:endParaRPr>
          </a:p>
        </p:txBody>
      </p:sp>
      <p:sp>
        <p:nvSpPr>
          <p:cNvPr id="393" name="Google Shape;393;p67"/>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GB" sz="2000">
                <a:highlight>
                  <a:srgbClr val="A8C800"/>
                </a:highlight>
                <a:latin typeface="Roboto"/>
                <a:ea typeface="Roboto"/>
                <a:cs typeface="Roboto"/>
                <a:sym typeface="Roboto"/>
              </a:rPr>
              <a:t>before the session: set expectations</a:t>
            </a:r>
            <a:r>
              <a:rPr lang="en-GB" sz="2000">
                <a:latin typeface="Roboto"/>
                <a:ea typeface="Roboto"/>
                <a:cs typeface="Roboto"/>
                <a:sym typeface="Roboto"/>
              </a:rPr>
              <a:t>, </a:t>
            </a:r>
            <a:r>
              <a:rPr lang="en-GB" sz="2000">
                <a:highlight>
                  <a:srgbClr val="FF82CE"/>
                </a:highlight>
                <a:latin typeface="Roboto"/>
                <a:ea typeface="Roboto"/>
                <a:cs typeface="Roboto"/>
                <a:sym typeface="Roboto"/>
              </a:rPr>
              <a:t>provide an agenda</a:t>
            </a:r>
            <a:r>
              <a:rPr lang="en-GB" sz="2000">
                <a:latin typeface="Roboto"/>
                <a:ea typeface="Roboto"/>
                <a:cs typeface="Roboto"/>
                <a:sym typeface="Roboto"/>
              </a:rPr>
              <a:t>, do it again at the start of the actual session</a:t>
            </a:r>
            <a:endParaRPr sz="2000">
              <a:latin typeface="Roboto"/>
              <a:ea typeface="Roboto"/>
              <a:cs typeface="Roboto"/>
              <a:sym typeface="Roboto"/>
            </a:endParaRPr>
          </a:p>
          <a:p>
            <a:pPr marL="457200" lvl="0" indent="-355600" algn="l" rtl="0">
              <a:lnSpc>
                <a:spcPct val="115000"/>
              </a:lnSpc>
              <a:spcBef>
                <a:spcPts val="1500"/>
              </a:spcBef>
              <a:spcAft>
                <a:spcPts val="0"/>
              </a:spcAft>
              <a:buSzPts val="2000"/>
              <a:buFont typeface="Roboto"/>
              <a:buChar char="●"/>
            </a:pPr>
            <a:r>
              <a:rPr lang="en-GB" sz="2000">
                <a:latin typeface="Roboto"/>
                <a:ea typeface="Roboto"/>
                <a:cs typeface="Roboto"/>
                <a:sym typeface="Roboto"/>
              </a:rPr>
              <a:t>invite people to tell you if this might not work for them</a:t>
            </a:r>
            <a:endParaRPr sz="2000">
              <a:latin typeface="Roboto"/>
              <a:ea typeface="Roboto"/>
              <a:cs typeface="Roboto"/>
              <a:sym typeface="Roboto"/>
            </a:endParaRPr>
          </a:p>
          <a:p>
            <a:pPr marL="457200" lvl="0" indent="-355600" algn="l" rtl="0">
              <a:lnSpc>
                <a:spcPct val="115000"/>
              </a:lnSpc>
              <a:spcBef>
                <a:spcPts val="1500"/>
              </a:spcBef>
              <a:spcAft>
                <a:spcPts val="0"/>
              </a:spcAft>
              <a:buSzPts val="2000"/>
              <a:buFont typeface="Roboto"/>
              <a:buChar char="●"/>
            </a:pPr>
            <a:r>
              <a:rPr lang="en-GB" sz="2000">
                <a:latin typeface="Roboto"/>
                <a:ea typeface="Roboto"/>
                <a:cs typeface="Roboto"/>
                <a:sym typeface="Roboto"/>
              </a:rPr>
              <a:t>if using online tools like Mural or Miro, plan for an alternative</a:t>
            </a:r>
            <a:endParaRPr sz="2000">
              <a:latin typeface="Roboto"/>
              <a:ea typeface="Roboto"/>
              <a:cs typeface="Roboto"/>
              <a:sym typeface="Roboto"/>
            </a:endParaRPr>
          </a:p>
          <a:p>
            <a:pPr marL="457200" lvl="0" indent="-355600" algn="l" rtl="0">
              <a:lnSpc>
                <a:spcPct val="115000"/>
              </a:lnSpc>
              <a:spcBef>
                <a:spcPts val="1500"/>
              </a:spcBef>
              <a:spcAft>
                <a:spcPts val="0"/>
              </a:spcAft>
              <a:buSzPts val="2000"/>
              <a:buFont typeface="Roboto"/>
              <a:buChar char="●"/>
            </a:pPr>
            <a:r>
              <a:rPr lang="en-GB" sz="2000">
                <a:latin typeface="Roboto"/>
                <a:ea typeface="Roboto"/>
                <a:cs typeface="Roboto"/>
                <a:sym typeface="Roboto"/>
              </a:rPr>
              <a:t>if over an hour → </a:t>
            </a:r>
            <a:r>
              <a:rPr lang="en-GB" sz="2000">
                <a:highlight>
                  <a:srgbClr val="FFDD00"/>
                </a:highlight>
                <a:latin typeface="Roboto"/>
                <a:ea typeface="Roboto"/>
                <a:cs typeface="Roboto"/>
                <a:sym typeface="Roboto"/>
              </a:rPr>
              <a:t>plan for a break</a:t>
            </a:r>
            <a:r>
              <a:rPr lang="en-GB" sz="2000">
                <a:latin typeface="Roboto"/>
                <a:ea typeface="Roboto"/>
                <a:cs typeface="Roboto"/>
                <a:sym typeface="Roboto"/>
              </a:rPr>
              <a:t> and stick to it</a:t>
            </a:r>
            <a:endParaRPr sz="2000">
              <a:latin typeface="Roboto"/>
              <a:ea typeface="Roboto"/>
              <a:cs typeface="Roboto"/>
              <a:sym typeface="Roboto"/>
            </a:endParaRPr>
          </a:p>
          <a:p>
            <a:pPr marL="457200" lvl="0" indent="-355600" algn="l" rtl="0">
              <a:lnSpc>
                <a:spcPct val="115000"/>
              </a:lnSpc>
              <a:spcBef>
                <a:spcPts val="1500"/>
              </a:spcBef>
              <a:spcAft>
                <a:spcPts val="1500"/>
              </a:spcAft>
              <a:buSzPts val="2000"/>
              <a:buFont typeface="Roboto"/>
              <a:buChar char="●"/>
            </a:pPr>
            <a:r>
              <a:rPr lang="en-GB" sz="2000">
                <a:latin typeface="Roboto"/>
                <a:ea typeface="Roboto"/>
                <a:cs typeface="Roboto"/>
                <a:sym typeface="Roboto"/>
              </a:rPr>
              <a:t>repeat the question someone asked before answering unless you’re sure everyone has heard/seen it</a:t>
            </a:r>
            <a:endParaRPr sz="20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397"/>
        <p:cNvGrpSpPr/>
        <p:nvPr/>
      </p:nvGrpSpPr>
      <p:grpSpPr>
        <a:xfrm>
          <a:off x="0" y="0"/>
          <a:ext cx="0" cy="0"/>
          <a:chOff x="0" y="0"/>
          <a:chExt cx="0" cy="0"/>
        </a:xfrm>
      </p:grpSpPr>
      <p:sp>
        <p:nvSpPr>
          <p:cNvPr id="398" name="Google Shape;398;p68"/>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Presenting during a session </a:t>
            </a:r>
            <a:endParaRPr sz="3600">
              <a:latin typeface="Roboto"/>
              <a:ea typeface="Roboto"/>
              <a:cs typeface="Roboto"/>
              <a:sym typeface="Roboto"/>
            </a:endParaRPr>
          </a:p>
        </p:txBody>
      </p:sp>
      <p:sp>
        <p:nvSpPr>
          <p:cNvPr id="399" name="Google Shape;399;p68"/>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a:buChar char="●"/>
            </a:pPr>
            <a:r>
              <a:rPr lang="en-GB" sz="2000">
                <a:highlight>
                  <a:srgbClr val="FF82CE"/>
                </a:highlight>
                <a:latin typeface="Roboto"/>
                <a:ea typeface="Roboto"/>
                <a:cs typeface="Roboto"/>
                <a:sym typeface="Roboto"/>
              </a:rPr>
              <a:t>share your slides</a:t>
            </a:r>
            <a:r>
              <a:rPr lang="en-GB" sz="2000">
                <a:latin typeface="Roboto"/>
                <a:ea typeface="Roboto"/>
                <a:cs typeface="Roboto"/>
                <a:sym typeface="Roboto"/>
              </a:rPr>
              <a:t> at the start of a presentation or in your invite</a:t>
            </a:r>
            <a:endParaRPr sz="2000">
              <a:latin typeface="Roboto"/>
              <a:ea typeface="Roboto"/>
              <a:cs typeface="Roboto"/>
              <a:sym typeface="Roboto"/>
            </a:endParaRPr>
          </a:p>
          <a:p>
            <a:pPr marL="457200" lvl="0" indent="-355600" algn="l" rtl="0">
              <a:spcBef>
                <a:spcPts val="1500"/>
              </a:spcBef>
              <a:spcAft>
                <a:spcPts val="0"/>
              </a:spcAft>
              <a:buSzPts val="2000"/>
              <a:buFont typeface="Roboto"/>
              <a:buChar char="●"/>
            </a:pPr>
            <a:r>
              <a:rPr lang="en-GB" sz="2000">
                <a:latin typeface="Roboto"/>
                <a:ea typeface="Roboto"/>
                <a:cs typeface="Roboto"/>
                <a:sym typeface="Roboto"/>
              </a:rPr>
              <a:t>keep content short and simple, </a:t>
            </a:r>
            <a:r>
              <a:rPr lang="en-GB" sz="2000">
                <a:highlight>
                  <a:srgbClr val="A8C800"/>
                </a:highlight>
                <a:latin typeface="Roboto"/>
                <a:ea typeface="Roboto"/>
                <a:cs typeface="Roboto"/>
                <a:sym typeface="Roboto"/>
              </a:rPr>
              <a:t>test the accessibility of the deck</a:t>
            </a:r>
            <a:endParaRPr sz="2000">
              <a:highlight>
                <a:srgbClr val="A8C800"/>
              </a:highlight>
              <a:latin typeface="Roboto"/>
              <a:ea typeface="Roboto"/>
              <a:cs typeface="Roboto"/>
              <a:sym typeface="Roboto"/>
            </a:endParaRPr>
          </a:p>
          <a:p>
            <a:pPr marL="457200" lvl="0" indent="-355600" algn="l" rtl="0">
              <a:spcBef>
                <a:spcPts val="1500"/>
              </a:spcBef>
              <a:spcAft>
                <a:spcPts val="0"/>
              </a:spcAft>
              <a:buSzPts val="2000"/>
              <a:buFont typeface="Roboto"/>
              <a:buChar char="●"/>
            </a:pPr>
            <a:r>
              <a:rPr lang="en-GB" sz="2000">
                <a:latin typeface="Roboto"/>
                <a:ea typeface="Roboto"/>
                <a:cs typeface="Roboto"/>
                <a:sym typeface="Roboto"/>
              </a:rPr>
              <a:t>use a mic, speak facing your audience, camera on if online</a:t>
            </a:r>
            <a:endParaRPr sz="2000">
              <a:latin typeface="Roboto"/>
              <a:ea typeface="Roboto"/>
              <a:cs typeface="Roboto"/>
              <a:sym typeface="Roboto"/>
            </a:endParaRPr>
          </a:p>
          <a:p>
            <a:pPr marL="457200" lvl="0" indent="-355600" algn="l" rtl="0">
              <a:spcBef>
                <a:spcPts val="1500"/>
              </a:spcBef>
              <a:spcAft>
                <a:spcPts val="0"/>
              </a:spcAft>
              <a:buSzPts val="2000"/>
              <a:buFont typeface="Roboto"/>
              <a:buChar char="●"/>
            </a:pPr>
            <a:r>
              <a:rPr lang="en-GB" sz="2000">
                <a:latin typeface="Roboto"/>
                <a:ea typeface="Roboto"/>
                <a:cs typeface="Roboto"/>
                <a:sym typeface="Roboto"/>
              </a:rPr>
              <a:t>leave some space at the bottom of your slides </a:t>
            </a:r>
            <a:endParaRPr sz="2000">
              <a:latin typeface="Roboto"/>
              <a:ea typeface="Roboto"/>
              <a:cs typeface="Roboto"/>
              <a:sym typeface="Roboto"/>
            </a:endParaRPr>
          </a:p>
          <a:p>
            <a:pPr marL="457200" lvl="0" indent="-355600" algn="l" rtl="0">
              <a:spcBef>
                <a:spcPts val="1500"/>
              </a:spcBef>
              <a:spcAft>
                <a:spcPts val="0"/>
              </a:spcAft>
              <a:buSzPts val="2000"/>
              <a:buFont typeface="Roboto"/>
              <a:buChar char="●"/>
            </a:pPr>
            <a:r>
              <a:rPr lang="en-GB" sz="2000">
                <a:latin typeface="Roboto"/>
                <a:ea typeface="Roboto"/>
                <a:cs typeface="Roboto"/>
                <a:sym typeface="Roboto"/>
              </a:rPr>
              <a:t>describe any image/ diagram, </a:t>
            </a:r>
            <a:r>
              <a:rPr lang="en-GB" sz="2000">
                <a:highlight>
                  <a:srgbClr val="FFDD00"/>
                </a:highlight>
                <a:latin typeface="Roboto"/>
                <a:ea typeface="Roboto"/>
                <a:cs typeface="Roboto"/>
                <a:sym typeface="Roboto"/>
              </a:rPr>
              <a:t>assume at least one person cannot see</a:t>
            </a:r>
            <a:endParaRPr sz="2000">
              <a:highlight>
                <a:srgbClr val="FFDD00"/>
              </a:highlight>
              <a:latin typeface="Roboto"/>
              <a:ea typeface="Roboto"/>
              <a:cs typeface="Roboto"/>
              <a:sym typeface="Roboto"/>
            </a:endParaRPr>
          </a:p>
          <a:p>
            <a:pPr marL="457200" lvl="0" indent="-355600" algn="l" rtl="0">
              <a:spcBef>
                <a:spcPts val="1500"/>
              </a:spcBef>
              <a:spcAft>
                <a:spcPts val="1500"/>
              </a:spcAft>
              <a:buSzPts val="2000"/>
              <a:buFont typeface="Roboto"/>
              <a:buChar char="●"/>
            </a:pPr>
            <a:r>
              <a:rPr lang="en-GB" sz="2000">
                <a:latin typeface="Roboto"/>
                <a:ea typeface="Roboto"/>
                <a:cs typeface="Roboto"/>
                <a:sym typeface="Roboto"/>
              </a:rPr>
              <a:t>don’t assume people can read the text on slides </a:t>
            </a:r>
            <a:endParaRPr sz="20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03"/>
        <p:cNvGrpSpPr/>
        <p:nvPr/>
      </p:nvGrpSpPr>
      <p:grpSpPr>
        <a:xfrm>
          <a:off x="0" y="0"/>
          <a:ext cx="0" cy="0"/>
          <a:chOff x="0" y="0"/>
          <a:chExt cx="0" cy="0"/>
        </a:xfrm>
      </p:grpSpPr>
      <p:sp>
        <p:nvSpPr>
          <p:cNvPr id="404" name="Google Shape;404;p69"/>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Getting people in a venue</a:t>
            </a:r>
            <a:endParaRPr sz="3600">
              <a:latin typeface="Roboto"/>
              <a:ea typeface="Roboto"/>
              <a:cs typeface="Roboto"/>
              <a:sym typeface="Roboto"/>
            </a:endParaRPr>
          </a:p>
        </p:txBody>
      </p:sp>
      <p:sp>
        <p:nvSpPr>
          <p:cNvPr id="405" name="Google Shape;405;p69"/>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a:buChar char="●"/>
            </a:pPr>
            <a:r>
              <a:rPr lang="en-GB" sz="2200">
                <a:latin typeface="Roboto"/>
                <a:ea typeface="Roboto"/>
                <a:cs typeface="Roboto"/>
                <a:sym typeface="Roboto"/>
              </a:rPr>
              <a:t>access to toilets</a:t>
            </a:r>
            <a:endParaRPr sz="2200">
              <a:latin typeface="Roboto"/>
              <a:ea typeface="Roboto"/>
              <a:cs typeface="Roboto"/>
              <a:sym typeface="Roboto"/>
            </a:endParaRPr>
          </a:p>
          <a:p>
            <a:pPr marL="457200" lvl="0" indent="-368300" algn="l" rtl="0">
              <a:lnSpc>
                <a:spcPct val="115000"/>
              </a:lnSpc>
              <a:spcBef>
                <a:spcPts val="1000"/>
              </a:spcBef>
              <a:spcAft>
                <a:spcPts val="0"/>
              </a:spcAft>
              <a:buSzPts val="2200"/>
              <a:buFont typeface="Roboto"/>
              <a:buChar char="●"/>
            </a:pPr>
            <a:r>
              <a:rPr lang="en-GB" sz="2200">
                <a:latin typeface="Roboto"/>
                <a:ea typeface="Roboto"/>
                <a:cs typeface="Roboto"/>
                <a:sym typeface="Roboto"/>
              </a:rPr>
              <a:t>enough space to move around</a:t>
            </a:r>
            <a:endParaRPr sz="2200">
              <a:latin typeface="Roboto"/>
              <a:ea typeface="Roboto"/>
              <a:cs typeface="Roboto"/>
              <a:sym typeface="Roboto"/>
            </a:endParaRPr>
          </a:p>
          <a:p>
            <a:pPr marL="457200" lvl="0" indent="-368300" algn="l" rtl="0">
              <a:lnSpc>
                <a:spcPct val="115000"/>
              </a:lnSpc>
              <a:spcBef>
                <a:spcPts val="1000"/>
              </a:spcBef>
              <a:spcAft>
                <a:spcPts val="0"/>
              </a:spcAft>
              <a:buSzPts val="2200"/>
              <a:buFont typeface="Roboto"/>
              <a:buChar char="●"/>
            </a:pPr>
            <a:r>
              <a:rPr lang="en-GB" sz="2200">
                <a:latin typeface="Roboto"/>
                <a:ea typeface="Roboto"/>
                <a:cs typeface="Roboto"/>
                <a:sym typeface="Roboto"/>
              </a:rPr>
              <a:t>can the light be controlled</a:t>
            </a:r>
            <a:endParaRPr sz="2200">
              <a:latin typeface="Roboto"/>
              <a:ea typeface="Roboto"/>
              <a:cs typeface="Roboto"/>
              <a:sym typeface="Roboto"/>
            </a:endParaRPr>
          </a:p>
          <a:p>
            <a:pPr marL="457200" lvl="0" indent="-368300" algn="l" rtl="0">
              <a:lnSpc>
                <a:spcPct val="115000"/>
              </a:lnSpc>
              <a:spcBef>
                <a:spcPts val="1000"/>
              </a:spcBef>
              <a:spcAft>
                <a:spcPts val="0"/>
              </a:spcAft>
              <a:buSzPts val="2200"/>
              <a:buFont typeface="Roboto"/>
              <a:buChar char="●"/>
            </a:pPr>
            <a:r>
              <a:rPr lang="en-GB" sz="2200">
                <a:latin typeface="Roboto"/>
                <a:ea typeface="Roboto"/>
                <a:cs typeface="Roboto"/>
                <a:sym typeface="Roboto"/>
              </a:rPr>
              <a:t>sitting arrangement - standing</a:t>
            </a:r>
            <a:endParaRPr sz="2200">
              <a:latin typeface="Roboto"/>
              <a:ea typeface="Roboto"/>
              <a:cs typeface="Roboto"/>
              <a:sym typeface="Roboto"/>
            </a:endParaRPr>
          </a:p>
          <a:p>
            <a:pPr marL="457200" lvl="0" indent="-368300" algn="l" rtl="0">
              <a:lnSpc>
                <a:spcPct val="115000"/>
              </a:lnSpc>
              <a:spcBef>
                <a:spcPts val="1000"/>
              </a:spcBef>
              <a:spcAft>
                <a:spcPts val="0"/>
              </a:spcAft>
              <a:buSzPts val="2200"/>
              <a:buFont typeface="Roboto"/>
              <a:buChar char="●"/>
            </a:pPr>
            <a:r>
              <a:rPr lang="en-GB" sz="2200">
                <a:highlight>
                  <a:srgbClr val="FFDD00"/>
                </a:highlight>
                <a:latin typeface="Roboto"/>
                <a:ea typeface="Roboto"/>
                <a:cs typeface="Roboto"/>
                <a:sym typeface="Roboto"/>
              </a:rPr>
              <a:t>provide photos or video of the space</a:t>
            </a:r>
            <a:r>
              <a:rPr lang="en-GB" sz="2200">
                <a:latin typeface="Roboto"/>
                <a:ea typeface="Roboto"/>
                <a:cs typeface="Roboto"/>
                <a:sym typeface="Roboto"/>
              </a:rPr>
              <a:t>, and how to get there</a:t>
            </a:r>
            <a:endParaRPr sz="2200">
              <a:latin typeface="Roboto"/>
              <a:ea typeface="Roboto"/>
              <a:cs typeface="Roboto"/>
              <a:sym typeface="Roboto"/>
            </a:endParaRPr>
          </a:p>
          <a:p>
            <a:pPr marL="457200" lvl="0" indent="-368300" algn="l" rtl="0">
              <a:lnSpc>
                <a:spcPct val="115000"/>
              </a:lnSpc>
              <a:spcBef>
                <a:spcPts val="1000"/>
              </a:spcBef>
              <a:spcAft>
                <a:spcPts val="1000"/>
              </a:spcAft>
              <a:buSzPts val="2200"/>
              <a:buFont typeface="Roboto"/>
              <a:buChar char="●"/>
            </a:pPr>
            <a:r>
              <a:rPr lang="en-GB" sz="2200">
                <a:latin typeface="Roboto"/>
                <a:ea typeface="Roboto"/>
                <a:cs typeface="Roboto"/>
                <a:sym typeface="Roboto"/>
              </a:rPr>
              <a:t>plan more time!</a:t>
            </a:r>
            <a:endParaRPr sz="22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0"/>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Key takeaways</a:t>
            </a:r>
            <a:endParaRPr sz="4800">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14"/>
        <p:cNvGrpSpPr/>
        <p:nvPr/>
      </p:nvGrpSpPr>
      <p:grpSpPr>
        <a:xfrm>
          <a:off x="0" y="0"/>
          <a:ext cx="0" cy="0"/>
          <a:chOff x="0" y="0"/>
          <a:chExt cx="0" cy="0"/>
        </a:xfrm>
      </p:grpSpPr>
      <p:sp>
        <p:nvSpPr>
          <p:cNvPr id="415" name="Google Shape;415;p71"/>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Roboto"/>
                <a:ea typeface="Roboto"/>
                <a:cs typeface="Roboto"/>
                <a:sym typeface="Roboto"/>
              </a:rPr>
              <a:t>Designing for everyone </a:t>
            </a:r>
            <a:r>
              <a:rPr lang="en-GB" sz="3600" dirty="0">
                <a:solidFill>
                  <a:srgbClr val="EEEEEE"/>
                </a:solidFill>
                <a:latin typeface="Roboto"/>
                <a:ea typeface="Roboto"/>
                <a:cs typeface="Roboto"/>
                <a:sym typeface="Roboto"/>
              </a:rPr>
              <a:t>- recap</a:t>
            </a:r>
            <a:endParaRPr sz="3600" dirty="0">
              <a:solidFill>
                <a:srgbClr val="EEEEEE"/>
              </a:solidFill>
              <a:latin typeface="Roboto"/>
              <a:ea typeface="Roboto"/>
              <a:cs typeface="Roboto"/>
              <a:sym typeface="Roboto"/>
            </a:endParaRPr>
          </a:p>
        </p:txBody>
      </p:sp>
      <p:sp>
        <p:nvSpPr>
          <p:cNvPr id="416" name="Google Shape;416;p71"/>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GB" sz="2000">
                <a:latin typeface="Roboto"/>
                <a:ea typeface="Roboto"/>
                <a:cs typeface="Roboto"/>
                <a:sym typeface="Roboto"/>
              </a:rPr>
              <a:t>think about </a:t>
            </a:r>
            <a:r>
              <a:rPr lang="en-GB" sz="2000">
                <a:highlight>
                  <a:srgbClr val="FFDD00"/>
                </a:highlight>
                <a:latin typeface="Roboto"/>
                <a:ea typeface="Roboto"/>
                <a:cs typeface="Roboto"/>
                <a:sym typeface="Roboto"/>
              </a:rPr>
              <a:t>accessibility right from the start</a:t>
            </a:r>
            <a:endParaRPr sz="2000">
              <a:highlight>
                <a:srgbClr val="FFDD00"/>
              </a:highlight>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do not forget about </a:t>
            </a:r>
            <a:r>
              <a:rPr lang="en-GB" sz="2000">
                <a:highlight>
                  <a:srgbClr val="FF82CE"/>
                </a:highlight>
                <a:latin typeface="Roboto"/>
                <a:ea typeface="Roboto"/>
                <a:cs typeface="Roboto"/>
                <a:sym typeface="Roboto"/>
              </a:rPr>
              <a:t>internal users</a:t>
            </a:r>
            <a:endParaRPr sz="2000">
              <a:highlight>
                <a:srgbClr val="FF82CE"/>
              </a:highlight>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consider </a:t>
            </a:r>
            <a:r>
              <a:rPr lang="en-GB" sz="2000">
                <a:highlight>
                  <a:srgbClr val="A8C800"/>
                </a:highlight>
                <a:latin typeface="Roboto"/>
                <a:ea typeface="Roboto"/>
                <a:cs typeface="Roboto"/>
                <a:sym typeface="Roboto"/>
              </a:rPr>
              <a:t>neurodivergence and low numeracy</a:t>
            </a:r>
            <a:r>
              <a:rPr lang="en-GB" sz="2000">
                <a:latin typeface="Roboto"/>
                <a:ea typeface="Roboto"/>
                <a:cs typeface="Roboto"/>
                <a:sym typeface="Roboto"/>
              </a:rPr>
              <a:t> in particular</a:t>
            </a:r>
            <a:endParaRPr sz="2000">
              <a:latin typeface="Roboto"/>
              <a:ea typeface="Roboto"/>
              <a:cs typeface="Roboto"/>
              <a:sym typeface="Roboto"/>
            </a:endParaRPr>
          </a:p>
          <a:p>
            <a:pPr marL="457200" lvl="0" indent="-355600" algn="l" rtl="0">
              <a:lnSpc>
                <a:spcPct val="115000"/>
              </a:lnSpc>
              <a:spcBef>
                <a:spcPts val="1600"/>
              </a:spcBef>
              <a:spcAft>
                <a:spcPts val="0"/>
              </a:spcAft>
              <a:buSzPts val="2000"/>
              <a:buFont typeface="Roboto"/>
              <a:buChar char="●"/>
            </a:pPr>
            <a:r>
              <a:rPr lang="en-GB" sz="2000">
                <a:latin typeface="Roboto"/>
                <a:ea typeface="Roboto"/>
                <a:cs typeface="Roboto"/>
                <a:sym typeface="Roboto"/>
              </a:rPr>
              <a:t>ask for </a:t>
            </a:r>
            <a:r>
              <a:rPr lang="en-GB" sz="2000">
                <a:highlight>
                  <a:schemeClr val="lt1"/>
                </a:highlight>
                <a:latin typeface="Roboto"/>
                <a:ea typeface="Roboto"/>
                <a:cs typeface="Roboto"/>
                <a:sym typeface="Roboto"/>
              </a:rPr>
              <a:t>feedback</a:t>
            </a:r>
            <a:endParaRPr sz="2000">
              <a:highlight>
                <a:schemeClr val="lt1"/>
              </a:highlight>
              <a:latin typeface="Roboto"/>
              <a:ea typeface="Roboto"/>
              <a:cs typeface="Roboto"/>
              <a:sym typeface="Roboto"/>
            </a:endParaRPr>
          </a:p>
          <a:p>
            <a:pPr marL="457200" lvl="0" indent="-355600" algn="l" rtl="0">
              <a:lnSpc>
                <a:spcPct val="115000"/>
              </a:lnSpc>
              <a:spcBef>
                <a:spcPts val="1600"/>
              </a:spcBef>
              <a:spcAft>
                <a:spcPts val="1600"/>
              </a:spcAft>
              <a:buSzPts val="2000"/>
              <a:buFont typeface="Roboto"/>
              <a:buChar char="●"/>
            </a:pPr>
            <a:r>
              <a:rPr lang="en-GB" sz="2000">
                <a:latin typeface="Roboto"/>
                <a:ea typeface="Roboto"/>
                <a:cs typeface="Roboto"/>
                <a:sym typeface="Roboto"/>
              </a:rPr>
              <a:t>focus on: integration with other services, questions, consistency</a:t>
            </a:r>
            <a:endParaRPr sz="20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20"/>
        <p:cNvGrpSpPr/>
        <p:nvPr/>
      </p:nvGrpSpPr>
      <p:grpSpPr>
        <a:xfrm>
          <a:off x="0" y="0"/>
          <a:ext cx="0" cy="0"/>
          <a:chOff x="0" y="0"/>
          <a:chExt cx="0" cy="0"/>
        </a:xfrm>
      </p:grpSpPr>
      <p:sp>
        <p:nvSpPr>
          <p:cNvPr id="421" name="Google Shape;421;p72"/>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lvl="0"/>
            <a:r>
              <a:rPr lang="en-GB" sz="3600" dirty="0">
                <a:latin typeface="Roboto"/>
                <a:ea typeface="Roboto"/>
                <a:cs typeface="Roboto"/>
                <a:sym typeface="Roboto"/>
              </a:rPr>
              <a:t>Design communication </a:t>
            </a:r>
            <a:r>
              <a:rPr lang="en-GB" sz="3600" dirty="0">
                <a:solidFill>
                  <a:srgbClr val="EEEEEE"/>
                </a:solidFill>
                <a:latin typeface="Roboto"/>
                <a:ea typeface="Roboto"/>
                <a:cs typeface="Roboto"/>
                <a:sym typeface="Roboto"/>
              </a:rPr>
              <a:t>- recap</a:t>
            </a:r>
            <a:endParaRPr sz="3600" dirty="0">
              <a:latin typeface="Roboto"/>
              <a:ea typeface="Roboto"/>
              <a:cs typeface="Roboto"/>
              <a:sym typeface="Roboto"/>
            </a:endParaRPr>
          </a:p>
        </p:txBody>
      </p:sp>
      <p:sp>
        <p:nvSpPr>
          <p:cNvPr id="422" name="Google Shape;422;p72"/>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a:buChar char="●"/>
            </a:pPr>
            <a:r>
              <a:rPr lang="en-GB" sz="2000">
                <a:latin typeface="Roboto"/>
                <a:ea typeface="Roboto"/>
                <a:cs typeface="Roboto"/>
                <a:sym typeface="Roboto"/>
              </a:rPr>
              <a:t>provide </a:t>
            </a:r>
            <a:r>
              <a:rPr lang="en-GB" sz="2000">
                <a:highlight>
                  <a:srgbClr val="FFDD00"/>
                </a:highlight>
                <a:latin typeface="Roboto"/>
                <a:ea typeface="Roboto"/>
                <a:cs typeface="Roboto"/>
                <a:sym typeface="Roboto"/>
              </a:rPr>
              <a:t>alternative formats for your visuals and maps</a:t>
            </a:r>
            <a:endParaRPr sz="2000">
              <a:highlight>
                <a:srgbClr val="FFDD00"/>
              </a:highlight>
              <a:latin typeface="Roboto"/>
              <a:ea typeface="Roboto"/>
              <a:cs typeface="Roboto"/>
              <a:sym typeface="Roboto"/>
            </a:endParaRPr>
          </a:p>
          <a:p>
            <a:pPr marL="457200" lvl="0" indent="-355600" algn="l" rtl="0">
              <a:spcBef>
                <a:spcPts val="1000"/>
              </a:spcBef>
              <a:spcAft>
                <a:spcPts val="0"/>
              </a:spcAft>
              <a:buSzPts val="2000"/>
              <a:buFont typeface="Roboto"/>
              <a:buChar char="●"/>
            </a:pPr>
            <a:r>
              <a:rPr lang="en-GB" sz="2000">
                <a:latin typeface="Roboto"/>
                <a:ea typeface="Roboto"/>
                <a:cs typeface="Roboto"/>
                <a:sym typeface="Roboto"/>
              </a:rPr>
              <a:t>check colour contrast especially for your text</a:t>
            </a:r>
            <a:endParaRPr sz="2000">
              <a:latin typeface="Roboto"/>
              <a:ea typeface="Roboto"/>
              <a:cs typeface="Roboto"/>
              <a:sym typeface="Roboto"/>
            </a:endParaRPr>
          </a:p>
          <a:p>
            <a:pPr marL="457200" lvl="0" indent="-355600" algn="l" rtl="0">
              <a:spcBef>
                <a:spcPts val="1000"/>
              </a:spcBef>
              <a:spcAft>
                <a:spcPts val="0"/>
              </a:spcAft>
              <a:buSzPts val="2000"/>
              <a:buFont typeface="Roboto"/>
              <a:buChar char="●"/>
            </a:pPr>
            <a:r>
              <a:rPr lang="en-GB" sz="2000">
                <a:latin typeface="Roboto"/>
                <a:ea typeface="Roboto"/>
                <a:cs typeface="Roboto"/>
                <a:sym typeface="Roboto"/>
              </a:rPr>
              <a:t>do not rely on colour alone to convey meaning</a:t>
            </a:r>
            <a:endParaRPr sz="2000">
              <a:latin typeface="Roboto"/>
              <a:ea typeface="Roboto"/>
              <a:cs typeface="Roboto"/>
              <a:sym typeface="Roboto"/>
            </a:endParaRPr>
          </a:p>
          <a:p>
            <a:pPr marL="457200" lvl="0" indent="-355600" algn="l" rtl="0">
              <a:spcBef>
                <a:spcPts val="1000"/>
              </a:spcBef>
              <a:spcAft>
                <a:spcPts val="0"/>
              </a:spcAft>
              <a:buSzPts val="2000"/>
              <a:buFont typeface="Roboto"/>
              <a:buChar char="●"/>
            </a:pPr>
            <a:r>
              <a:rPr lang="en-GB" sz="2000">
                <a:latin typeface="Roboto"/>
                <a:ea typeface="Roboto"/>
                <a:cs typeface="Roboto"/>
                <a:sym typeface="Roboto"/>
              </a:rPr>
              <a:t>use plain language and explain acronyms</a:t>
            </a:r>
            <a:endParaRPr sz="2000">
              <a:latin typeface="Roboto"/>
              <a:ea typeface="Roboto"/>
              <a:cs typeface="Roboto"/>
              <a:sym typeface="Roboto"/>
            </a:endParaRPr>
          </a:p>
          <a:p>
            <a:pPr marL="457200" lvl="0" indent="-355600" algn="l" rtl="0">
              <a:spcBef>
                <a:spcPts val="1000"/>
              </a:spcBef>
              <a:spcAft>
                <a:spcPts val="0"/>
              </a:spcAft>
              <a:buSzPts val="2000"/>
              <a:buFont typeface="Roboto"/>
              <a:buChar char="●"/>
            </a:pPr>
            <a:r>
              <a:rPr lang="en-GB" sz="2000">
                <a:latin typeface="Roboto"/>
                <a:ea typeface="Roboto"/>
                <a:cs typeface="Roboto"/>
                <a:sym typeface="Roboto"/>
              </a:rPr>
              <a:t>be </a:t>
            </a:r>
            <a:r>
              <a:rPr lang="en-GB" sz="2000">
                <a:highlight>
                  <a:srgbClr val="A8C800"/>
                </a:highlight>
                <a:latin typeface="Roboto"/>
                <a:ea typeface="Roboto"/>
                <a:cs typeface="Roboto"/>
                <a:sym typeface="Roboto"/>
              </a:rPr>
              <a:t>careful with numbers</a:t>
            </a:r>
            <a:endParaRPr sz="2000">
              <a:highlight>
                <a:srgbClr val="A8C800"/>
              </a:highlight>
              <a:latin typeface="Roboto"/>
              <a:ea typeface="Roboto"/>
              <a:cs typeface="Roboto"/>
              <a:sym typeface="Roboto"/>
            </a:endParaRPr>
          </a:p>
          <a:p>
            <a:pPr marL="457200" lvl="0" indent="-355600" algn="l" rtl="0">
              <a:spcBef>
                <a:spcPts val="1000"/>
              </a:spcBef>
              <a:spcAft>
                <a:spcPts val="0"/>
              </a:spcAft>
              <a:buSzPts val="2000"/>
              <a:buFont typeface="Roboto"/>
              <a:buChar char="●"/>
            </a:pPr>
            <a:r>
              <a:rPr lang="en-GB" sz="2000">
                <a:latin typeface="Roboto"/>
                <a:ea typeface="Roboto"/>
                <a:cs typeface="Roboto"/>
                <a:sym typeface="Roboto"/>
              </a:rPr>
              <a:t>use </a:t>
            </a:r>
            <a:r>
              <a:rPr lang="en-GB" sz="2000">
                <a:highlight>
                  <a:srgbClr val="FF82CE"/>
                </a:highlight>
                <a:latin typeface="Roboto"/>
                <a:ea typeface="Roboto"/>
                <a:cs typeface="Roboto"/>
                <a:sym typeface="Roboto"/>
              </a:rPr>
              <a:t>accessibility checkers</a:t>
            </a:r>
            <a:r>
              <a:rPr lang="en-GB" sz="2000">
                <a:latin typeface="Roboto"/>
                <a:ea typeface="Roboto"/>
                <a:cs typeface="Roboto"/>
                <a:sym typeface="Roboto"/>
              </a:rPr>
              <a:t> for your slides and word documents</a:t>
            </a:r>
            <a:endParaRPr sz="2000">
              <a:latin typeface="Roboto"/>
              <a:ea typeface="Roboto"/>
              <a:cs typeface="Roboto"/>
              <a:sym typeface="Roboto"/>
            </a:endParaRPr>
          </a:p>
          <a:p>
            <a:pPr marL="457200" lvl="0" indent="-355600" algn="l" rtl="0">
              <a:spcBef>
                <a:spcPts val="1000"/>
              </a:spcBef>
              <a:spcAft>
                <a:spcPts val="1000"/>
              </a:spcAft>
              <a:buSzPts val="2000"/>
              <a:buFont typeface="Roboto"/>
              <a:buChar char="●"/>
            </a:pPr>
            <a:r>
              <a:rPr lang="en-GB" sz="2000">
                <a:latin typeface="Roboto"/>
                <a:ea typeface="Roboto"/>
                <a:cs typeface="Roboto"/>
                <a:sym typeface="Roboto"/>
              </a:rPr>
              <a:t>send your </a:t>
            </a:r>
            <a:r>
              <a:rPr lang="en-GB" sz="2000">
                <a:highlight>
                  <a:schemeClr val="lt1"/>
                </a:highlight>
                <a:latin typeface="Roboto"/>
                <a:ea typeface="Roboto"/>
                <a:cs typeface="Roboto"/>
                <a:sym typeface="Roboto"/>
              </a:rPr>
              <a:t>presentation ahead of the meeting</a:t>
            </a:r>
            <a:endParaRPr sz="2000">
              <a:highlight>
                <a:schemeClr val="lt1"/>
              </a:highlight>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26"/>
        <p:cNvGrpSpPr/>
        <p:nvPr/>
      </p:nvGrpSpPr>
      <p:grpSpPr>
        <a:xfrm>
          <a:off x="0" y="0"/>
          <a:ext cx="0" cy="0"/>
          <a:chOff x="0" y="0"/>
          <a:chExt cx="0" cy="0"/>
        </a:xfrm>
      </p:grpSpPr>
      <p:sp>
        <p:nvSpPr>
          <p:cNvPr id="427" name="Google Shape;427;p73"/>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lvl="0"/>
            <a:r>
              <a:rPr lang="en-GB" sz="3600" dirty="0">
                <a:latin typeface="Roboto"/>
                <a:ea typeface="Roboto"/>
                <a:cs typeface="Roboto"/>
                <a:sym typeface="Roboto"/>
              </a:rPr>
              <a:t>Designing together </a:t>
            </a:r>
            <a:r>
              <a:rPr lang="en-GB" sz="3600" dirty="0">
                <a:solidFill>
                  <a:srgbClr val="EEEEEE"/>
                </a:solidFill>
                <a:latin typeface="Roboto"/>
                <a:ea typeface="Roboto"/>
                <a:cs typeface="Roboto"/>
                <a:sym typeface="Roboto"/>
              </a:rPr>
              <a:t>- recap</a:t>
            </a:r>
            <a:endParaRPr sz="3600" dirty="0">
              <a:latin typeface="Roboto"/>
              <a:ea typeface="Roboto"/>
              <a:cs typeface="Roboto"/>
              <a:sym typeface="Roboto"/>
            </a:endParaRPr>
          </a:p>
        </p:txBody>
      </p:sp>
      <p:sp>
        <p:nvSpPr>
          <p:cNvPr id="428" name="Google Shape;428;p73"/>
          <p:cNvSpPr txBox="1">
            <a:spLocks noGrp="1"/>
          </p:cNvSpPr>
          <p:nvPr>
            <p:ph type="body" idx="1"/>
          </p:nvPr>
        </p:nvSpPr>
        <p:spPr>
          <a:xfrm>
            <a:off x="664375" y="1185350"/>
            <a:ext cx="7894800" cy="3416400"/>
          </a:xfrm>
          <a:prstGeom prst="rect">
            <a:avLst/>
          </a:prstGeom>
        </p:spPr>
        <p:txBody>
          <a:bodyPr spcFirstLastPara="1" wrap="square" lIns="91425" tIns="91425" rIns="91425" bIns="91425" anchor="t" anchorCtr="0">
            <a:noAutofit/>
          </a:bodyPr>
          <a:lstStyle/>
          <a:p>
            <a:pPr marL="457200" lvl="0" indent="-368300" algn="l" rtl="0">
              <a:lnSpc>
                <a:spcPct val="200000"/>
              </a:lnSpc>
              <a:spcBef>
                <a:spcPts val="0"/>
              </a:spcBef>
              <a:spcAft>
                <a:spcPts val="0"/>
              </a:spcAft>
              <a:buSzPts val="2200"/>
              <a:buFont typeface="Roboto"/>
              <a:buChar char="●"/>
            </a:pPr>
            <a:r>
              <a:rPr lang="en-GB" sz="2200">
                <a:latin typeface="Roboto"/>
                <a:ea typeface="Roboto"/>
                <a:cs typeface="Roboto"/>
                <a:sym typeface="Roboto"/>
              </a:rPr>
              <a:t>do not assume there are no disabled people in your team</a:t>
            </a:r>
            <a:endParaRPr sz="2200">
              <a:latin typeface="Roboto"/>
              <a:ea typeface="Roboto"/>
              <a:cs typeface="Roboto"/>
              <a:sym typeface="Roboto"/>
            </a:endParaRPr>
          </a:p>
          <a:p>
            <a:pPr marL="457200" lvl="0" indent="-368300" algn="l" rtl="0">
              <a:lnSpc>
                <a:spcPct val="200000"/>
              </a:lnSpc>
              <a:spcBef>
                <a:spcPts val="1000"/>
              </a:spcBef>
              <a:spcAft>
                <a:spcPts val="0"/>
              </a:spcAft>
              <a:buSzPts val="2200"/>
              <a:buFont typeface="Roboto"/>
              <a:buChar char="●"/>
            </a:pPr>
            <a:r>
              <a:rPr lang="en-GB" sz="2200">
                <a:latin typeface="Roboto"/>
                <a:ea typeface="Roboto"/>
                <a:cs typeface="Roboto"/>
                <a:sym typeface="Roboto"/>
              </a:rPr>
              <a:t>consider </a:t>
            </a:r>
            <a:r>
              <a:rPr lang="en-GB" sz="2200">
                <a:highlight>
                  <a:srgbClr val="FFDD00"/>
                </a:highlight>
                <a:latin typeface="Roboto"/>
                <a:ea typeface="Roboto"/>
                <a:cs typeface="Roboto"/>
                <a:sym typeface="Roboto"/>
              </a:rPr>
              <a:t>neurodivergence</a:t>
            </a:r>
            <a:endParaRPr sz="2200">
              <a:highlight>
                <a:srgbClr val="FFDD00"/>
              </a:highlight>
              <a:latin typeface="Roboto"/>
              <a:ea typeface="Roboto"/>
              <a:cs typeface="Roboto"/>
              <a:sym typeface="Roboto"/>
            </a:endParaRPr>
          </a:p>
          <a:p>
            <a:pPr marL="457200" lvl="0" indent="-368300" algn="l" rtl="0">
              <a:lnSpc>
                <a:spcPct val="200000"/>
              </a:lnSpc>
              <a:spcBef>
                <a:spcPts val="1000"/>
              </a:spcBef>
              <a:spcAft>
                <a:spcPts val="0"/>
              </a:spcAft>
              <a:buSzPts val="2200"/>
              <a:buFont typeface="Roboto"/>
              <a:buChar char="●"/>
            </a:pPr>
            <a:r>
              <a:rPr lang="en-GB" sz="2200">
                <a:latin typeface="Roboto"/>
                <a:ea typeface="Roboto"/>
                <a:cs typeface="Roboto"/>
                <a:sym typeface="Roboto"/>
              </a:rPr>
              <a:t>do not assume you know what is best</a:t>
            </a:r>
            <a:endParaRPr sz="2200">
              <a:latin typeface="Roboto"/>
              <a:ea typeface="Roboto"/>
              <a:cs typeface="Roboto"/>
              <a:sym typeface="Roboto"/>
            </a:endParaRPr>
          </a:p>
          <a:p>
            <a:pPr marL="457200" lvl="0" indent="-368300" algn="l" rtl="0">
              <a:lnSpc>
                <a:spcPct val="200000"/>
              </a:lnSpc>
              <a:spcBef>
                <a:spcPts val="1000"/>
              </a:spcBef>
              <a:spcAft>
                <a:spcPts val="1000"/>
              </a:spcAft>
              <a:buSzPts val="2200"/>
              <a:buFont typeface="Roboto"/>
              <a:buChar char="●"/>
            </a:pPr>
            <a:r>
              <a:rPr lang="en-GB" sz="2200">
                <a:latin typeface="Roboto"/>
                <a:ea typeface="Roboto"/>
                <a:cs typeface="Roboto"/>
                <a:sym typeface="Roboto"/>
              </a:rPr>
              <a:t>use </a:t>
            </a:r>
            <a:r>
              <a:rPr lang="en-GB" sz="2200">
                <a:highlight>
                  <a:srgbClr val="FF82CE"/>
                </a:highlight>
                <a:latin typeface="Roboto"/>
                <a:ea typeface="Roboto"/>
                <a:cs typeface="Roboto"/>
                <a:sym typeface="Roboto"/>
              </a:rPr>
              <a:t>manuals of me</a:t>
            </a:r>
            <a:endParaRPr sz="2200">
              <a:highlight>
                <a:srgbClr val="FF82CE"/>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2CE"/>
        </a:solidFill>
        <a:effectLst/>
      </p:bgPr>
    </p:bg>
    <p:spTree>
      <p:nvGrpSpPr>
        <p:cNvPr id="1" name="Shape 123"/>
        <p:cNvGrpSpPr/>
        <p:nvPr/>
      </p:nvGrpSpPr>
      <p:grpSpPr>
        <a:xfrm>
          <a:off x="0" y="0"/>
          <a:ext cx="0" cy="0"/>
          <a:chOff x="0" y="0"/>
          <a:chExt cx="0" cy="0"/>
        </a:xfrm>
      </p:grpSpPr>
      <p:sp>
        <p:nvSpPr>
          <p:cNvPr id="124" name="Google Shape;124;p29"/>
          <p:cNvSpPr txBox="1">
            <a:spLocks noGrp="1"/>
          </p:cNvSpPr>
          <p:nvPr>
            <p:ph type="title"/>
          </p:nvPr>
        </p:nvSpPr>
        <p:spPr>
          <a:xfrm>
            <a:off x="664375" y="342000"/>
            <a:ext cx="340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Roboto"/>
                <a:ea typeface="Roboto"/>
                <a:cs typeface="Roboto"/>
                <a:sym typeface="Roboto"/>
              </a:rPr>
              <a:t>About me</a:t>
            </a:r>
            <a:endParaRPr sz="3600" dirty="0">
              <a:latin typeface="Roboto"/>
              <a:ea typeface="Roboto"/>
              <a:cs typeface="Roboto"/>
              <a:sym typeface="Roboto"/>
            </a:endParaRPr>
          </a:p>
        </p:txBody>
      </p:sp>
      <p:sp>
        <p:nvSpPr>
          <p:cNvPr id="125" name="Google Shape;125;p29"/>
          <p:cNvSpPr txBox="1">
            <a:spLocks noGrp="1"/>
          </p:cNvSpPr>
          <p:nvPr>
            <p:ph type="body" idx="1"/>
          </p:nvPr>
        </p:nvSpPr>
        <p:spPr>
          <a:xfrm>
            <a:off x="664375" y="1185350"/>
            <a:ext cx="6010200" cy="29235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Font typeface="Roboto"/>
              <a:buChar char="●"/>
            </a:pPr>
            <a:r>
              <a:rPr lang="en-GB" sz="2400" dirty="0">
                <a:latin typeface="Roboto"/>
                <a:ea typeface="Roboto"/>
                <a:cs typeface="Roboto"/>
                <a:sym typeface="Roboto"/>
              </a:rPr>
              <a:t>my pronouns are she/her</a:t>
            </a:r>
            <a:endParaRPr sz="2400" dirty="0">
              <a:latin typeface="Roboto"/>
              <a:ea typeface="Roboto"/>
              <a:cs typeface="Roboto"/>
              <a:sym typeface="Roboto"/>
            </a:endParaRPr>
          </a:p>
          <a:p>
            <a:pPr marL="457200" lvl="0" indent="-381000" algn="l" rtl="0">
              <a:lnSpc>
                <a:spcPct val="100000"/>
              </a:lnSpc>
              <a:spcBef>
                <a:spcPts val="2000"/>
              </a:spcBef>
              <a:spcAft>
                <a:spcPts val="0"/>
              </a:spcAft>
              <a:buSzPts val="2400"/>
              <a:buFont typeface="Roboto"/>
              <a:buChar char="●"/>
            </a:pPr>
            <a:r>
              <a:rPr lang="en-GB" sz="2400" dirty="0">
                <a:latin typeface="Roboto"/>
                <a:ea typeface="Roboto"/>
                <a:cs typeface="Roboto"/>
                <a:sym typeface="Roboto"/>
              </a:rPr>
              <a:t>have been a software developer</a:t>
            </a:r>
            <a:endParaRPr sz="2400" dirty="0">
              <a:latin typeface="Roboto"/>
              <a:ea typeface="Roboto"/>
              <a:cs typeface="Roboto"/>
              <a:sym typeface="Roboto"/>
            </a:endParaRPr>
          </a:p>
          <a:p>
            <a:pPr marL="457200" lvl="0" indent="-381000" algn="l" rtl="0">
              <a:lnSpc>
                <a:spcPct val="100000"/>
              </a:lnSpc>
              <a:spcBef>
                <a:spcPts val="2000"/>
              </a:spcBef>
              <a:spcAft>
                <a:spcPts val="0"/>
              </a:spcAft>
              <a:buSzPts val="2400"/>
              <a:buFont typeface="Roboto"/>
              <a:buChar char="●"/>
            </a:pPr>
            <a:r>
              <a:rPr lang="en-GB" sz="2400" dirty="0">
                <a:latin typeface="Roboto"/>
                <a:ea typeface="Roboto"/>
                <a:cs typeface="Roboto"/>
                <a:sym typeface="Roboto"/>
              </a:rPr>
              <a:t>a UX designer and researcher</a:t>
            </a:r>
            <a:endParaRPr sz="2400" dirty="0">
              <a:latin typeface="Roboto"/>
              <a:ea typeface="Roboto"/>
              <a:cs typeface="Roboto"/>
              <a:sym typeface="Roboto"/>
            </a:endParaRPr>
          </a:p>
          <a:p>
            <a:pPr marL="457200" lvl="0" indent="-381000" algn="l" rtl="0">
              <a:lnSpc>
                <a:spcPct val="100000"/>
              </a:lnSpc>
              <a:spcBef>
                <a:spcPts val="2000"/>
              </a:spcBef>
              <a:spcAft>
                <a:spcPts val="0"/>
              </a:spcAft>
              <a:buSzPts val="2400"/>
              <a:buFont typeface="Roboto"/>
              <a:buChar char="●"/>
            </a:pPr>
            <a:r>
              <a:rPr lang="en-GB" sz="2400" dirty="0">
                <a:latin typeface="Roboto"/>
                <a:ea typeface="Roboto"/>
                <a:cs typeface="Roboto"/>
                <a:sym typeface="Roboto"/>
              </a:rPr>
              <a:t>now a service designer</a:t>
            </a:r>
            <a:endParaRPr sz="2400" dirty="0">
              <a:latin typeface="Roboto"/>
              <a:ea typeface="Roboto"/>
              <a:cs typeface="Roboto"/>
              <a:sym typeface="Roboto"/>
            </a:endParaRPr>
          </a:p>
          <a:p>
            <a:pPr marL="457200" lvl="0" indent="-381000" algn="l" rtl="0">
              <a:lnSpc>
                <a:spcPct val="100000"/>
              </a:lnSpc>
              <a:spcBef>
                <a:spcPts val="2000"/>
              </a:spcBef>
              <a:spcAft>
                <a:spcPts val="2000"/>
              </a:spcAft>
              <a:buClr>
                <a:schemeClr val="dk1"/>
              </a:buClr>
              <a:buSzPts val="2400"/>
              <a:buFont typeface="Roboto"/>
              <a:buChar char="●"/>
            </a:pPr>
            <a:r>
              <a:rPr lang="en-GB" sz="2400" dirty="0">
                <a:solidFill>
                  <a:schemeClr val="dk1"/>
                </a:solidFill>
                <a:latin typeface="Roboto"/>
                <a:ea typeface="Roboto"/>
                <a:cs typeface="Roboto"/>
                <a:sym typeface="Roboto"/>
              </a:rPr>
              <a:t>very keen on accessibility and inclusion</a:t>
            </a:r>
            <a:endParaRPr sz="2400" dirty="0">
              <a:latin typeface="Roboto"/>
              <a:ea typeface="Roboto"/>
              <a:cs typeface="Roboto"/>
              <a:sym typeface="Roboto"/>
            </a:endParaRPr>
          </a:p>
        </p:txBody>
      </p:sp>
      <p:sp>
        <p:nvSpPr>
          <p:cNvPr id="130" name="Google Shape;130;p29"/>
          <p:cNvSpPr txBox="1"/>
          <p:nvPr/>
        </p:nvSpPr>
        <p:spPr>
          <a:xfrm>
            <a:off x="7090243" y="1897878"/>
            <a:ext cx="729300" cy="472500"/>
          </a:xfrm>
          <a:prstGeom prst="rect">
            <a:avLst/>
          </a:prstGeom>
          <a:noFill/>
          <a:ln>
            <a:noFill/>
          </a:ln>
        </p:spPr>
        <p:txBody>
          <a:bodyPr spcFirstLastPara="1" wrap="square" lIns="116975" tIns="116975" rIns="116975" bIns="116975" anchor="t" anchorCtr="0">
            <a:spAutoFit/>
          </a:bodyPr>
          <a:lstStyle/>
          <a:p>
            <a:pPr marL="0" lvl="0" indent="0" algn="l" rtl="0">
              <a:spcBef>
                <a:spcPts val="0"/>
              </a:spcBef>
              <a:spcAft>
                <a:spcPts val="0"/>
              </a:spcAft>
              <a:buNone/>
            </a:pPr>
            <a:r>
              <a:rPr lang="en-GB" sz="1535" b="1" dirty="0">
                <a:latin typeface="Roboto"/>
                <a:ea typeface="Roboto"/>
                <a:cs typeface="Roboto"/>
                <a:sym typeface="Roboto"/>
              </a:rPr>
              <a:t>2016</a:t>
            </a:r>
            <a:endParaRPr sz="1535" b="1" dirty="0">
              <a:latin typeface="Roboto"/>
              <a:ea typeface="Roboto"/>
              <a:cs typeface="Roboto"/>
              <a:sym typeface="Roboto"/>
            </a:endParaRPr>
          </a:p>
        </p:txBody>
      </p:sp>
      <p:pic>
        <p:nvPicPr>
          <p:cNvPr id="128" name="Google Shape;128;p29" descr="Ministry of Justice logo"/>
          <p:cNvPicPr preferRelativeResize="0"/>
          <p:nvPr/>
        </p:nvPicPr>
        <p:blipFill>
          <a:blip r:embed="rId3">
            <a:alphaModFix/>
          </a:blip>
          <a:stretch>
            <a:fillRect/>
          </a:stretch>
        </p:blipFill>
        <p:spPr>
          <a:xfrm>
            <a:off x="7700187" y="1698167"/>
            <a:ext cx="1164776" cy="582388"/>
          </a:xfrm>
          <a:prstGeom prst="rect">
            <a:avLst/>
          </a:prstGeom>
          <a:noFill/>
          <a:ln>
            <a:noFill/>
          </a:ln>
        </p:spPr>
      </p:pic>
      <p:sp>
        <p:nvSpPr>
          <p:cNvPr id="131" name="Google Shape;131;p29"/>
          <p:cNvSpPr txBox="1"/>
          <p:nvPr/>
        </p:nvSpPr>
        <p:spPr>
          <a:xfrm>
            <a:off x="7090243" y="2531261"/>
            <a:ext cx="729300" cy="472500"/>
          </a:xfrm>
          <a:prstGeom prst="rect">
            <a:avLst/>
          </a:prstGeom>
          <a:noFill/>
          <a:ln>
            <a:noFill/>
          </a:ln>
        </p:spPr>
        <p:txBody>
          <a:bodyPr spcFirstLastPara="1" wrap="square" lIns="116975" tIns="116975" rIns="116975" bIns="116975" anchor="t" anchorCtr="0">
            <a:spAutoFit/>
          </a:bodyPr>
          <a:lstStyle/>
          <a:p>
            <a:pPr marL="0" lvl="0" indent="0" algn="l" rtl="0">
              <a:spcBef>
                <a:spcPts val="0"/>
              </a:spcBef>
              <a:spcAft>
                <a:spcPts val="0"/>
              </a:spcAft>
              <a:buNone/>
            </a:pPr>
            <a:r>
              <a:rPr lang="en-GB" sz="1535" b="1" dirty="0">
                <a:latin typeface="Roboto"/>
                <a:ea typeface="Roboto"/>
                <a:cs typeface="Roboto"/>
                <a:sym typeface="Roboto"/>
              </a:rPr>
              <a:t>2018</a:t>
            </a:r>
            <a:endParaRPr sz="1535" b="1" dirty="0">
              <a:latin typeface="Roboto"/>
              <a:ea typeface="Roboto"/>
              <a:cs typeface="Roboto"/>
              <a:sym typeface="Roboto"/>
            </a:endParaRPr>
          </a:p>
        </p:txBody>
      </p:sp>
      <p:pic>
        <p:nvPicPr>
          <p:cNvPr id="127" name="Google Shape;127;p29" descr="East Renfrewshire council logo"/>
          <p:cNvPicPr preferRelativeResize="0"/>
          <p:nvPr/>
        </p:nvPicPr>
        <p:blipFill>
          <a:blip r:embed="rId4">
            <a:alphaModFix/>
          </a:blip>
          <a:stretch>
            <a:fillRect/>
          </a:stretch>
        </p:blipFill>
        <p:spPr>
          <a:xfrm>
            <a:off x="7903265" y="2404734"/>
            <a:ext cx="1152719" cy="582389"/>
          </a:xfrm>
          <a:prstGeom prst="rect">
            <a:avLst/>
          </a:prstGeom>
          <a:noFill/>
          <a:ln>
            <a:noFill/>
          </a:ln>
        </p:spPr>
      </p:pic>
      <p:sp>
        <p:nvSpPr>
          <p:cNvPr id="132" name="Google Shape;132;p29"/>
          <p:cNvSpPr txBox="1"/>
          <p:nvPr/>
        </p:nvSpPr>
        <p:spPr>
          <a:xfrm>
            <a:off x="7090243" y="3164644"/>
            <a:ext cx="729300" cy="472500"/>
          </a:xfrm>
          <a:prstGeom prst="rect">
            <a:avLst/>
          </a:prstGeom>
          <a:noFill/>
          <a:ln>
            <a:noFill/>
          </a:ln>
        </p:spPr>
        <p:txBody>
          <a:bodyPr spcFirstLastPara="1" wrap="square" lIns="116975" tIns="116975" rIns="116975" bIns="116975" anchor="t" anchorCtr="0">
            <a:spAutoFit/>
          </a:bodyPr>
          <a:lstStyle/>
          <a:p>
            <a:pPr marL="0" lvl="0" indent="0" algn="l" rtl="0">
              <a:spcBef>
                <a:spcPts val="0"/>
              </a:spcBef>
              <a:spcAft>
                <a:spcPts val="0"/>
              </a:spcAft>
              <a:buNone/>
            </a:pPr>
            <a:r>
              <a:rPr lang="en-GB" sz="1535" b="1" dirty="0">
                <a:latin typeface="Roboto"/>
                <a:ea typeface="Roboto"/>
                <a:cs typeface="Roboto"/>
                <a:sym typeface="Roboto"/>
              </a:rPr>
              <a:t>2019</a:t>
            </a:r>
            <a:endParaRPr sz="1535" b="1" dirty="0">
              <a:latin typeface="Roboto"/>
              <a:ea typeface="Roboto"/>
              <a:cs typeface="Roboto"/>
              <a:sym typeface="Roboto"/>
            </a:endParaRPr>
          </a:p>
        </p:txBody>
      </p:sp>
      <p:pic>
        <p:nvPicPr>
          <p:cNvPr id="3" name="Picture 2" descr="Department for work and pensions logo">
            <a:extLst>
              <a:ext uri="{FF2B5EF4-FFF2-40B4-BE49-F238E27FC236}">
                <a16:creationId xmlns:a16="http://schemas.microsoft.com/office/drawing/2014/main" id="{917E851A-E426-8887-717E-505AD18BCF12}"/>
              </a:ext>
            </a:extLst>
          </p:cNvPr>
          <p:cNvPicPr>
            <a:picLocks noChangeAspect="1"/>
          </p:cNvPicPr>
          <p:nvPr/>
        </p:nvPicPr>
        <p:blipFill>
          <a:blip r:embed="rId5"/>
          <a:stretch>
            <a:fillRect/>
          </a:stretch>
        </p:blipFill>
        <p:spPr>
          <a:xfrm>
            <a:off x="7899086" y="3263190"/>
            <a:ext cx="965877" cy="845660"/>
          </a:xfrm>
          <a:prstGeom prst="rect">
            <a:avLst/>
          </a:prstGeom>
        </p:spPr>
      </p:pic>
      <p:cxnSp>
        <p:nvCxnSpPr>
          <p:cNvPr id="5" name="Straight Arrow Connector 4">
            <a:extLst>
              <a:ext uri="{FF2B5EF4-FFF2-40B4-BE49-F238E27FC236}">
                <a16:creationId xmlns:a16="http://schemas.microsoft.com/office/drawing/2014/main" id="{67615F39-701F-37CB-9227-7F299D0025D8}"/>
              </a:ext>
              <a:ext uri="{C183D7F6-B498-43B3-948B-1728B52AA6E4}">
                <adec:decorative xmlns:adec="http://schemas.microsoft.com/office/drawing/2017/decorative" val="1"/>
              </a:ext>
            </a:extLst>
          </p:cNvPr>
          <p:cNvCxnSpPr>
            <a:cxnSpLocks/>
          </p:cNvCxnSpPr>
          <p:nvPr/>
        </p:nvCxnSpPr>
        <p:spPr>
          <a:xfrm>
            <a:off x="7744178" y="1509257"/>
            <a:ext cx="0" cy="269021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4"/>
          <p:cNvSpPr txBox="1">
            <a:spLocks noGrp="1"/>
          </p:cNvSpPr>
          <p:nvPr>
            <p:ph type="title"/>
          </p:nvPr>
        </p:nvSpPr>
        <p:spPr>
          <a:xfrm>
            <a:off x="664375" y="2014575"/>
            <a:ext cx="80085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latin typeface="Roboto"/>
                <a:ea typeface="Roboto"/>
                <a:cs typeface="Roboto"/>
                <a:sym typeface="Roboto"/>
              </a:rPr>
              <a:t>Resources</a:t>
            </a:r>
            <a:endParaRPr sz="48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37"/>
        <p:cNvGrpSpPr/>
        <p:nvPr/>
      </p:nvGrpSpPr>
      <p:grpSpPr>
        <a:xfrm>
          <a:off x="0" y="0"/>
          <a:ext cx="0" cy="0"/>
          <a:chOff x="0" y="0"/>
          <a:chExt cx="0" cy="0"/>
        </a:xfrm>
      </p:grpSpPr>
      <p:sp>
        <p:nvSpPr>
          <p:cNvPr id="438" name="Google Shape;438;p75"/>
          <p:cNvSpPr txBox="1">
            <a:spLocks noGrp="1"/>
          </p:cNvSpPr>
          <p:nvPr>
            <p:ph type="title"/>
          </p:nvPr>
        </p:nvSpPr>
        <p:spPr>
          <a:xfrm>
            <a:off x="664375" y="342000"/>
            <a:ext cx="824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About Accessibility and neurodiversity</a:t>
            </a:r>
            <a:endParaRPr sz="3600">
              <a:latin typeface="Roboto"/>
              <a:ea typeface="Roboto"/>
              <a:cs typeface="Roboto"/>
              <a:sym typeface="Roboto"/>
            </a:endParaRPr>
          </a:p>
        </p:txBody>
      </p:sp>
      <p:sp>
        <p:nvSpPr>
          <p:cNvPr id="439" name="Google Shape;439;p75"/>
          <p:cNvSpPr txBox="1">
            <a:spLocks noGrp="1"/>
          </p:cNvSpPr>
          <p:nvPr>
            <p:ph type="body" idx="1"/>
          </p:nvPr>
        </p:nvSpPr>
        <p:spPr>
          <a:xfrm>
            <a:off x="664375" y="1185350"/>
            <a:ext cx="82875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2200CC"/>
              </a:buClr>
              <a:buSzPts val="2000"/>
              <a:buChar char="●"/>
            </a:pPr>
            <a:r>
              <a:rPr lang="en-GB" sz="2000" u="sng">
                <a:solidFill>
                  <a:srgbClr val="2200CC"/>
                </a:solidFill>
                <a:hlinkClick r:id="rId3">
                  <a:extLst>
                    <a:ext uri="{A12FA001-AC4F-418D-AE19-62706E023703}">
                      <ahyp:hlinkClr xmlns:ahyp="http://schemas.microsoft.com/office/drawing/2018/hyperlinkcolor" val="tx"/>
                    </a:ext>
                  </a:extLst>
                </a:hlinkClick>
              </a:rPr>
              <a:t>Past videos (of the Accessibility Scotland conference)</a:t>
            </a:r>
            <a:endParaRPr sz="2000">
              <a:solidFill>
                <a:srgbClr val="2200CC"/>
              </a:solidFill>
            </a:endParaRPr>
          </a:p>
          <a:p>
            <a:pPr marL="457200" lvl="0" indent="-355600" algn="l" rtl="0">
              <a:spcBef>
                <a:spcPts val="2000"/>
              </a:spcBef>
              <a:spcAft>
                <a:spcPts val="0"/>
              </a:spcAft>
              <a:buSzPts val="2000"/>
              <a:buChar char="●"/>
            </a:pPr>
            <a:r>
              <a:rPr lang="en-GB" sz="2000" u="sng">
                <a:solidFill>
                  <a:srgbClr val="2200CC"/>
                </a:solidFill>
                <a:hlinkClick r:id="rId4">
                  <a:extLst>
                    <a:ext uri="{A12FA001-AC4F-418D-AE19-62706E023703}">
                      <ahyp:hlinkClr xmlns:ahyp="http://schemas.microsoft.com/office/drawing/2018/hyperlinkcolor" val="tx"/>
                    </a:ext>
                  </a:extLst>
                </a:hlinkClick>
              </a:rPr>
              <a:t>Inclusive Design 24</a:t>
            </a:r>
            <a:r>
              <a:rPr lang="en-GB" sz="2000"/>
              <a:t> online and free</a:t>
            </a:r>
            <a:endParaRPr sz="2000"/>
          </a:p>
          <a:p>
            <a:pPr marL="457200" lvl="0" indent="-355600" algn="l" rtl="0">
              <a:spcBef>
                <a:spcPts val="2000"/>
              </a:spcBef>
              <a:spcAft>
                <a:spcPts val="0"/>
              </a:spcAft>
              <a:buClr>
                <a:srgbClr val="2200CC"/>
              </a:buClr>
              <a:buSzPts val="2000"/>
              <a:buChar char="●"/>
            </a:pPr>
            <a:r>
              <a:rPr lang="en-GB" sz="2000" u="sng">
                <a:solidFill>
                  <a:srgbClr val="2200CC"/>
                </a:solidFill>
                <a:hlinkClick r:id="rId5">
                  <a:extLst>
                    <a:ext uri="{A12FA001-AC4F-418D-AE19-62706E023703}">
                      <ahyp:hlinkClr xmlns:ahyp="http://schemas.microsoft.com/office/drawing/2018/hyperlinkcolor" val="tx"/>
                    </a:ext>
                  </a:extLst>
                </a:hlinkClick>
              </a:rPr>
              <a:t>Public neurodiversity support center</a:t>
            </a:r>
            <a:endParaRPr sz="2000">
              <a:solidFill>
                <a:srgbClr val="2200CC"/>
              </a:solidFill>
            </a:endParaRPr>
          </a:p>
          <a:p>
            <a:pPr marL="457200" lvl="0" indent="-355600" algn="l" rtl="0">
              <a:spcBef>
                <a:spcPts val="2000"/>
              </a:spcBef>
              <a:spcAft>
                <a:spcPts val="0"/>
              </a:spcAft>
              <a:buSzPts val="2000"/>
              <a:buChar char="●"/>
            </a:pPr>
            <a:r>
              <a:rPr lang="en-GB" sz="2000" u="sng">
                <a:solidFill>
                  <a:srgbClr val="2200CC"/>
                </a:solidFill>
                <a:hlinkClick r:id="rId6">
                  <a:extLst>
                    <a:ext uri="{A12FA001-AC4F-418D-AE19-62706E023703}">
                      <ahyp:hlinkClr xmlns:ahyp="http://schemas.microsoft.com/office/drawing/2018/hyperlinkcolor" val="tx"/>
                    </a:ext>
                  </a:extLst>
                </a:hlinkClick>
              </a:rPr>
              <a:t>The Neurocrats: Civil Service Live podcast</a:t>
            </a:r>
            <a:r>
              <a:rPr lang="en-GB" sz="2000"/>
              <a:t> on YouTube</a:t>
            </a:r>
            <a:endParaRPr sz="2000"/>
          </a:p>
          <a:p>
            <a:pPr marL="457200" lvl="0" indent="-355600" algn="l" rtl="0">
              <a:spcBef>
                <a:spcPts val="2000"/>
              </a:spcBef>
              <a:spcAft>
                <a:spcPts val="2000"/>
              </a:spcAft>
              <a:buClr>
                <a:srgbClr val="2200CC"/>
              </a:buClr>
              <a:buSzPts val="2000"/>
              <a:buChar char="●"/>
            </a:pPr>
            <a:r>
              <a:rPr lang="en-GB" sz="2000" u="sng">
                <a:solidFill>
                  <a:srgbClr val="2200CC"/>
                </a:solidFill>
                <a:hlinkClick r:id="rId7">
                  <a:extLst>
                    <a:ext uri="{A12FA001-AC4F-418D-AE19-62706E023703}">
                      <ahyp:hlinkClr xmlns:ahyp="http://schemas.microsoft.com/office/drawing/2018/hyperlinkcolor" val="tx"/>
                    </a:ext>
                  </a:extLst>
                </a:hlinkClick>
              </a:rPr>
              <a:t>Estimate how many people using your website might be disabled</a:t>
            </a:r>
            <a:endParaRPr sz="2000">
              <a:solidFill>
                <a:srgbClr val="2200CC"/>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Guidances</a:t>
            </a:r>
            <a:endParaRPr sz="3600">
              <a:latin typeface="Roboto"/>
              <a:ea typeface="Roboto"/>
              <a:cs typeface="Roboto"/>
              <a:sym typeface="Roboto"/>
            </a:endParaRPr>
          </a:p>
        </p:txBody>
      </p:sp>
      <p:sp>
        <p:nvSpPr>
          <p:cNvPr id="445" name="Google Shape;445;p76"/>
          <p:cNvSpPr txBox="1">
            <a:spLocks noGrp="1"/>
          </p:cNvSpPr>
          <p:nvPr>
            <p:ph type="body" idx="1"/>
          </p:nvPr>
        </p:nvSpPr>
        <p:spPr>
          <a:xfrm>
            <a:off x="664375" y="1011500"/>
            <a:ext cx="8279100" cy="3590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Clr>
                <a:srgbClr val="2200CC"/>
              </a:buClr>
              <a:buSzPts val="2000"/>
              <a:buFont typeface="Roboto"/>
              <a:buChar char="●"/>
            </a:pPr>
            <a:r>
              <a:rPr lang="en-GB" sz="2000" u="sng">
                <a:solidFill>
                  <a:srgbClr val="2200CC"/>
                </a:solidFill>
                <a:latin typeface="Roboto"/>
                <a:ea typeface="Roboto"/>
                <a:cs typeface="Roboto"/>
                <a:sym typeface="Roboto"/>
                <a:hlinkClick r:id="rId3">
                  <a:extLst>
                    <a:ext uri="{A12FA001-AC4F-418D-AE19-62706E023703}">
                      <ahyp:hlinkClr xmlns:ahyp="http://schemas.microsoft.com/office/drawing/2018/hyperlinkcolor" val="tx"/>
                    </a:ext>
                  </a:extLst>
                </a:hlinkClick>
              </a:rPr>
              <a:t>DWP Accessibility manual</a:t>
            </a:r>
            <a:endParaRPr sz="2000">
              <a:solidFill>
                <a:srgbClr val="2200CC"/>
              </a:solidFill>
              <a:latin typeface="Roboto"/>
              <a:ea typeface="Roboto"/>
              <a:cs typeface="Roboto"/>
              <a:sym typeface="Roboto"/>
            </a:endParaRPr>
          </a:p>
          <a:p>
            <a:pPr marL="457200" lvl="0" indent="-355600" algn="l" rtl="0">
              <a:lnSpc>
                <a:spcPct val="115000"/>
              </a:lnSpc>
              <a:spcBef>
                <a:spcPts val="2000"/>
              </a:spcBef>
              <a:spcAft>
                <a:spcPts val="0"/>
              </a:spcAft>
              <a:buClr>
                <a:srgbClr val="000000"/>
              </a:buClr>
              <a:buSzPts val="2000"/>
              <a:buFont typeface="Roboto"/>
              <a:buChar char="●"/>
            </a:pPr>
            <a:r>
              <a:rPr lang="en-GB" sz="2000" u="sng">
                <a:solidFill>
                  <a:srgbClr val="2200CC"/>
                </a:solidFill>
                <a:latin typeface="Roboto"/>
                <a:ea typeface="Roboto"/>
                <a:cs typeface="Roboto"/>
                <a:sym typeface="Roboto"/>
                <a:hlinkClick r:id="rId4">
                  <a:extLst>
                    <a:ext uri="{A12FA001-AC4F-418D-AE19-62706E023703}">
                      <ahyp:hlinkClr xmlns:ahyp="http://schemas.microsoft.com/office/drawing/2018/hyperlinkcolor" val="tx"/>
                    </a:ext>
                  </a:extLst>
                </a:hlinkClick>
              </a:rPr>
              <a:t>Accessibility and inclusive design manual</a:t>
            </a:r>
            <a:r>
              <a:rPr lang="en-GB" sz="2000">
                <a:latin typeface="Roboto"/>
                <a:ea typeface="Roboto"/>
                <a:cs typeface="Roboto"/>
                <a:sym typeface="Roboto"/>
              </a:rPr>
              <a:t> from the Department for Education</a:t>
            </a:r>
            <a:endParaRPr sz="2000">
              <a:solidFill>
                <a:srgbClr val="1C4587"/>
              </a:solidFill>
              <a:latin typeface="Roboto"/>
              <a:ea typeface="Roboto"/>
              <a:cs typeface="Roboto"/>
              <a:sym typeface="Roboto"/>
            </a:endParaRPr>
          </a:p>
          <a:p>
            <a:pPr marL="457200" lvl="0" indent="-355600" algn="l" rtl="0">
              <a:lnSpc>
                <a:spcPct val="115000"/>
              </a:lnSpc>
              <a:spcBef>
                <a:spcPts val="2000"/>
              </a:spcBef>
              <a:spcAft>
                <a:spcPts val="0"/>
              </a:spcAft>
              <a:buClr>
                <a:srgbClr val="1C4587"/>
              </a:buClr>
              <a:buSzPts val="2000"/>
              <a:buFont typeface="Roboto"/>
              <a:buChar char="●"/>
            </a:pPr>
            <a:r>
              <a:rPr lang="en-GB" sz="2000">
                <a:solidFill>
                  <a:srgbClr val="434343"/>
                </a:solidFill>
                <a:latin typeface="Roboto"/>
                <a:ea typeface="Roboto"/>
                <a:cs typeface="Roboto"/>
                <a:sym typeface="Roboto"/>
              </a:rPr>
              <a:t>Scope: </a:t>
            </a:r>
            <a:r>
              <a:rPr lang="en-GB" sz="200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n-GB" sz="2000" u="sng">
                <a:solidFill>
                  <a:srgbClr val="2200CC"/>
                </a:solidFill>
                <a:latin typeface="Roboto"/>
                <a:ea typeface="Roboto"/>
                <a:cs typeface="Roboto"/>
                <a:sym typeface="Roboto"/>
                <a:hlinkClick r:id="rId5">
                  <a:extLst>
                    <a:ext uri="{A12FA001-AC4F-418D-AE19-62706E023703}">
                      <ahyp:hlinkClr xmlns:ahyp="http://schemas.microsoft.com/office/drawing/2018/hyperlinkcolor" val="tx"/>
                    </a:ext>
                  </a:extLst>
                </a:hlinkClick>
              </a:rPr>
              <a:t>checking the accessibility of an event or venue</a:t>
            </a:r>
            <a:r>
              <a:rPr lang="en-GB" sz="2000">
                <a:latin typeface="Roboto"/>
                <a:ea typeface="Roboto"/>
                <a:cs typeface="Roboto"/>
                <a:sym typeface="Roboto"/>
              </a:rPr>
              <a:t> and </a:t>
            </a:r>
            <a:r>
              <a:rPr lang="en-GB" sz="2000" u="sng">
                <a:solidFill>
                  <a:srgbClr val="2200CC"/>
                </a:solidFill>
                <a:latin typeface="Roboto"/>
                <a:ea typeface="Roboto"/>
                <a:cs typeface="Roboto"/>
                <a:sym typeface="Roboto"/>
                <a:hlinkClick r:id="rId6">
                  <a:extLst>
                    <a:ext uri="{A12FA001-AC4F-418D-AE19-62706E023703}">
                      <ahyp:hlinkClr xmlns:ahyp="http://schemas.microsoft.com/office/drawing/2018/hyperlinkcolor" val="tx"/>
                    </a:ext>
                  </a:extLst>
                </a:hlinkClick>
              </a:rPr>
              <a:t>accessible events toolkit</a:t>
            </a:r>
            <a:endParaRPr sz="2000">
              <a:solidFill>
                <a:srgbClr val="2200CC"/>
              </a:solidFill>
              <a:latin typeface="Roboto"/>
              <a:ea typeface="Roboto"/>
              <a:cs typeface="Roboto"/>
              <a:sym typeface="Roboto"/>
            </a:endParaRPr>
          </a:p>
          <a:p>
            <a:pPr marL="457200" lvl="0" indent="-355600" algn="l" rtl="0">
              <a:lnSpc>
                <a:spcPct val="115000"/>
              </a:lnSpc>
              <a:spcBef>
                <a:spcPts val="2000"/>
              </a:spcBef>
              <a:spcAft>
                <a:spcPts val="0"/>
              </a:spcAft>
              <a:buClr>
                <a:srgbClr val="2200CC"/>
              </a:buClr>
              <a:buSzPts val="2000"/>
              <a:buFont typeface="Roboto"/>
              <a:buChar char="●"/>
            </a:pPr>
            <a:r>
              <a:rPr lang="en-GB" sz="2000" u="sng">
                <a:solidFill>
                  <a:srgbClr val="2200CC"/>
                </a:solidFill>
                <a:latin typeface="Roboto"/>
                <a:ea typeface="Roboto"/>
                <a:cs typeface="Roboto"/>
                <a:sym typeface="Roboto"/>
                <a:hlinkClick r:id="rId7">
                  <a:extLst>
                    <a:ext uri="{A12FA001-AC4F-418D-AE19-62706E023703}">
                      <ahyp:hlinkClr xmlns:ahyp="http://schemas.microsoft.com/office/drawing/2018/hyperlinkcolor" val="tx"/>
                    </a:ext>
                  </a:extLst>
                </a:hlinkClick>
              </a:rPr>
              <a:t>Accessible numbers project</a:t>
            </a:r>
            <a:endParaRPr sz="2000">
              <a:solidFill>
                <a:srgbClr val="2200CC"/>
              </a:solidFill>
              <a:latin typeface="Roboto"/>
              <a:ea typeface="Roboto"/>
              <a:cs typeface="Roboto"/>
              <a:sym typeface="Roboto"/>
            </a:endParaRPr>
          </a:p>
          <a:p>
            <a:pPr marL="457200" lvl="0" indent="-355600" algn="l" rtl="0">
              <a:lnSpc>
                <a:spcPct val="115000"/>
              </a:lnSpc>
              <a:spcBef>
                <a:spcPts val="2000"/>
              </a:spcBef>
              <a:spcAft>
                <a:spcPts val="0"/>
              </a:spcAft>
              <a:buClr>
                <a:srgbClr val="0B5394"/>
              </a:buClr>
              <a:buSzPts val="2000"/>
              <a:buFont typeface="Roboto"/>
              <a:buChar char="●"/>
            </a:pPr>
            <a:r>
              <a:rPr lang="en-GB" sz="2000" u="sng">
                <a:solidFill>
                  <a:srgbClr val="2200CC"/>
                </a:solidFill>
                <a:latin typeface="Roboto"/>
                <a:ea typeface="Roboto"/>
                <a:cs typeface="Roboto"/>
                <a:sym typeface="Roboto"/>
                <a:hlinkClick r:id="rId8">
                  <a:extLst>
                    <a:ext uri="{A12FA001-AC4F-418D-AE19-62706E023703}">
                      <ahyp:hlinkClr xmlns:ahyp="http://schemas.microsoft.com/office/drawing/2018/hyperlinkcolor" val="tx"/>
                    </a:ext>
                  </a:extLst>
                </a:hlinkClick>
              </a:rPr>
              <a:t>Why you need to make your maps accessible</a:t>
            </a:r>
            <a:r>
              <a:rPr lang="en-GB" sz="2000">
                <a:latin typeface="Roboto"/>
                <a:ea typeface="Roboto"/>
                <a:cs typeface="Roboto"/>
                <a:sym typeface="Roboto"/>
              </a:rPr>
              <a:t> - GOV.UK Blog post</a:t>
            </a:r>
            <a:endParaRPr sz="2000">
              <a:latin typeface="Roboto"/>
              <a:ea typeface="Roboto"/>
              <a:cs typeface="Roboto"/>
              <a:sym typeface="Roboto"/>
            </a:endParaRPr>
          </a:p>
          <a:p>
            <a:pPr marL="0" lvl="0" indent="0" algn="l" rtl="0">
              <a:spcBef>
                <a:spcPts val="2000"/>
              </a:spcBef>
              <a:spcAft>
                <a:spcPts val="0"/>
              </a:spcAft>
              <a:buNone/>
            </a:pPr>
            <a:endParaRPr sz="2000">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7"/>
          <p:cNvSpPr txBox="1">
            <a:spLocks noGrp="1"/>
          </p:cNvSpPr>
          <p:nvPr>
            <p:ph type="title"/>
          </p:nvPr>
        </p:nvSpPr>
        <p:spPr>
          <a:xfrm>
            <a:off x="311700" y="370875"/>
            <a:ext cx="8520600" cy="2200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b="1">
                <a:latin typeface="Roboto"/>
                <a:ea typeface="Roboto"/>
                <a:cs typeface="Roboto"/>
                <a:sym typeface="Roboto"/>
              </a:rPr>
              <a:t>Thank you!</a:t>
            </a:r>
            <a:endParaRPr b="1">
              <a:latin typeface="Roboto"/>
              <a:ea typeface="Roboto"/>
              <a:cs typeface="Roboto"/>
              <a:sym typeface="Roboto"/>
            </a:endParaRPr>
          </a:p>
        </p:txBody>
      </p:sp>
      <p:sp>
        <p:nvSpPr>
          <p:cNvPr id="451" name="Google Shape;451;p77"/>
          <p:cNvSpPr txBox="1">
            <a:spLocks noGrp="1"/>
          </p:cNvSpPr>
          <p:nvPr>
            <p:ph type="body" idx="1"/>
          </p:nvPr>
        </p:nvSpPr>
        <p:spPr>
          <a:xfrm>
            <a:off x="472025" y="2486625"/>
            <a:ext cx="8360400" cy="2054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200">
                <a:solidFill>
                  <a:schemeClr val="dk1"/>
                </a:solidFill>
                <a:latin typeface="Roboto"/>
                <a:ea typeface="Roboto"/>
                <a:cs typeface="Roboto"/>
                <a:sym typeface="Roboto"/>
              </a:rPr>
              <a:t>To Craig Abbott, </a:t>
            </a:r>
            <a:r>
              <a:rPr lang="en-GB" sz="2200">
                <a:solidFill>
                  <a:schemeClr val="dk1"/>
                </a:solidFill>
                <a:highlight>
                  <a:srgbClr val="EEEEEE"/>
                </a:highlight>
                <a:latin typeface="Roboto"/>
                <a:ea typeface="Roboto"/>
                <a:cs typeface="Roboto"/>
                <a:sym typeface="Roboto"/>
              </a:rPr>
              <a:t>Tom Napier</a:t>
            </a:r>
            <a:r>
              <a:rPr lang="en-GB" sz="2200">
                <a:solidFill>
                  <a:schemeClr val="dk1"/>
                </a:solidFill>
                <a:latin typeface="Roboto"/>
                <a:ea typeface="Roboto"/>
                <a:cs typeface="Roboto"/>
                <a:sym typeface="Roboto"/>
              </a:rPr>
              <a:t>, Alice Forward, Lindsay Stephens, Shalom Jesusanmi, Helen Spires, and </a:t>
            </a:r>
            <a:r>
              <a:rPr lang="en-GB" sz="2200">
                <a:solidFill>
                  <a:schemeClr val="dk1"/>
                </a:solidFill>
                <a:highlight>
                  <a:srgbClr val="FF82CE"/>
                </a:highlight>
                <a:latin typeface="Roboto"/>
                <a:ea typeface="Roboto"/>
                <a:cs typeface="Roboto"/>
                <a:sym typeface="Roboto"/>
              </a:rPr>
              <a:t>the whole DWP Service Design Community</a:t>
            </a:r>
            <a:endParaRPr sz="2200">
              <a:solidFill>
                <a:schemeClr val="dk1"/>
              </a:solidFill>
              <a:highlight>
                <a:srgbClr val="FF82CE"/>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22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sz="2200">
                <a:solidFill>
                  <a:schemeClr val="dk1"/>
                </a:solidFill>
                <a:latin typeface="Roboto"/>
                <a:ea typeface="Roboto"/>
                <a:cs typeface="Roboto"/>
                <a:sym typeface="Roboto"/>
              </a:rPr>
              <a:t>And thank you for listening! </a:t>
            </a:r>
            <a:endParaRPr sz="3000">
              <a:solidFill>
                <a:schemeClr val="dk1"/>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8"/>
          <p:cNvSpPr txBox="1">
            <a:spLocks noGrp="1"/>
          </p:cNvSpPr>
          <p:nvPr>
            <p:ph type="title"/>
          </p:nvPr>
        </p:nvSpPr>
        <p:spPr>
          <a:xfrm>
            <a:off x="311700" y="181900"/>
            <a:ext cx="8520600" cy="196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sz="9600" b="1">
                <a:latin typeface="Roboto"/>
                <a:ea typeface="Roboto"/>
                <a:cs typeface="Roboto"/>
                <a:sym typeface="Roboto"/>
              </a:rPr>
              <a:t>Any question?</a:t>
            </a:r>
            <a:endParaRPr sz="9600" b="1">
              <a:latin typeface="Roboto"/>
              <a:ea typeface="Roboto"/>
              <a:cs typeface="Roboto"/>
              <a:sym typeface="Roboto"/>
            </a:endParaRPr>
          </a:p>
        </p:txBody>
      </p:sp>
      <p:sp>
        <p:nvSpPr>
          <p:cNvPr id="457" name="Google Shape;457;p78"/>
          <p:cNvSpPr txBox="1">
            <a:spLocks noGrp="1"/>
          </p:cNvSpPr>
          <p:nvPr>
            <p:ph type="body" idx="1"/>
          </p:nvPr>
        </p:nvSpPr>
        <p:spPr>
          <a:xfrm>
            <a:off x="311700" y="2250275"/>
            <a:ext cx="8520600" cy="229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b="1" dirty="0">
                <a:latin typeface="Roboto"/>
                <a:ea typeface="Roboto"/>
                <a:cs typeface="Roboto"/>
                <a:sym typeface="Roboto"/>
              </a:rPr>
              <a:t>Get in touch:</a:t>
            </a:r>
            <a:endParaRPr sz="3000" b="1" dirty="0">
              <a:latin typeface="Roboto"/>
              <a:ea typeface="Roboto"/>
              <a:cs typeface="Roboto"/>
              <a:sym typeface="Roboto"/>
            </a:endParaRPr>
          </a:p>
          <a:p>
            <a:pPr marL="0" lvl="0" indent="0" algn="l" rtl="0">
              <a:spcBef>
                <a:spcPts val="0"/>
              </a:spcBef>
              <a:spcAft>
                <a:spcPts val="0"/>
              </a:spcAft>
              <a:buNone/>
            </a:pPr>
            <a:r>
              <a:rPr lang="en-GB" sz="3000" u="sng" dirty="0">
                <a:solidFill>
                  <a:schemeClr val="dk1"/>
                </a:solidFill>
                <a:highlight>
                  <a:srgbClr val="FF82CE"/>
                </a:highlight>
                <a:latin typeface="Roboto"/>
                <a:ea typeface="Roboto"/>
                <a:cs typeface="Roboto"/>
                <a:sym typeface="Roboto"/>
                <a:hlinkClick r:id="rId3">
                  <a:extLst>
                    <a:ext uri="{A12FA001-AC4F-418D-AE19-62706E023703}">
                      <ahyp:hlinkClr xmlns:ahyp="http://schemas.microsoft.com/office/drawing/2018/hyperlinkcolor" val="tx"/>
                    </a:ext>
                  </a:extLst>
                </a:hlinkClick>
              </a:rPr>
              <a:t>stephanie.krus2@engineering.digital.dwp.gov.uk</a:t>
            </a:r>
            <a:r>
              <a:rPr lang="en-GB" sz="3000" dirty="0">
                <a:solidFill>
                  <a:schemeClr val="dk1"/>
                </a:solidFill>
                <a:highlight>
                  <a:srgbClr val="A8C800"/>
                </a:highlight>
                <a:latin typeface="Roboto"/>
                <a:ea typeface="Roboto"/>
                <a:cs typeface="Roboto"/>
                <a:sym typeface="Roboto"/>
              </a:rPr>
              <a:t> </a:t>
            </a:r>
            <a:endParaRPr sz="3000" dirty="0">
              <a:solidFill>
                <a:schemeClr val="dk1"/>
              </a:solidFill>
              <a:highlight>
                <a:srgbClr val="A8C800"/>
              </a:highlight>
              <a:latin typeface="Roboto"/>
              <a:ea typeface="Roboto"/>
              <a:cs typeface="Roboto"/>
              <a:sym typeface="Roboto"/>
            </a:endParaRPr>
          </a:p>
          <a:p>
            <a:pPr marL="0" lvl="0" indent="0" algn="l" rtl="0">
              <a:spcBef>
                <a:spcPts val="0"/>
              </a:spcBef>
              <a:spcAft>
                <a:spcPts val="0"/>
              </a:spcAft>
              <a:buNone/>
            </a:pPr>
            <a:endParaRPr sz="3000" dirty="0">
              <a:solidFill>
                <a:schemeClr val="dk1"/>
              </a:solidFill>
              <a:latin typeface="Roboto"/>
              <a:ea typeface="Roboto"/>
              <a:cs typeface="Roboto"/>
              <a:sym typeface="Roboto"/>
            </a:endParaRPr>
          </a:p>
          <a:p>
            <a:pPr marL="0" lvl="0" indent="0" algn="l" rtl="0">
              <a:spcBef>
                <a:spcPts val="0"/>
              </a:spcBef>
              <a:spcAft>
                <a:spcPts val="0"/>
              </a:spcAft>
              <a:buNone/>
            </a:pPr>
            <a:r>
              <a:rPr lang="en-GB" sz="3000" dirty="0">
                <a:solidFill>
                  <a:schemeClr val="dk1"/>
                </a:solidFill>
                <a:latin typeface="Roboto"/>
                <a:ea typeface="Roboto"/>
                <a:cs typeface="Roboto"/>
                <a:sym typeface="Roboto"/>
              </a:rPr>
              <a:t>Or on the cross gov Slack</a:t>
            </a:r>
            <a:endParaRPr sz="3000" dirty="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664375" y="716475"/>
            <a:ext cx="8008500" cy="31611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GB" sz="4000">
                <a:latin typeface="Roboto"/>
                <a:ea typeface="Roboto"/>
                <a:cs typeface="Roboto"/>
                <a:sym typeface="Roboto"/>
              </a:rPr>
              <a:t>Each role in a multi-disciplinary team has a part to play to avoid making a service inaccessible </a:t>
            </a:r>
            <a:endParaRPr sz="40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a:extLst>
              <a:ext uri="{C183D7F6-B498-43B3-948B-1728B52AA6E4}">
                <adec:decorative xmlns:adec="http://schemas.microsoft.com/office/drawing/2017/decorative" val="1"/>
              </a:ext>
            </a:extLst>
          </p:cNvPr>
          <p:cNvSpPr/>
          <p:nvPr/>
        </p:nvSpPr>
        <p:spPr>
          <a:xfrm>
            <a:off x="4538175" y="102025"/>
            <a:ext cx="4543500" cy="5040600"/>
          </a:xfrm>
          <a:prstGeom prst="rect">
            <a:avLst/>
          </a:prstGeom>
          <a:solidFill>
            <a:srgbClr val="FF82C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3" name="Google Shape;143;p31"/>
          <p:cNvSpPr txBox="1">
            <a:spLocks noGrp="1"/>
          </p:cNvSpPr>
          <p:nvPr>
            <p:ph type="title"/>
          </p:nvPr>
        </p:nvSpPr>
        <p:spPr>
          <a:xfrm>
            <a:off x="314774" y="635125"/>
            <a:ext cx="483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100">
                <a:latin typeface="Roboto"/>
                <a:ea typeface="Roboto"/>
                <a:cs typeface="Roboto"/>
                <a:sym typeface="Roboto"/>
              </a:rPr>
              <a:t>DWP Accessibility manual</a:t>
            </a:r>
            <a:endParaRPr sz="3100">
              <a:latin typeface="Roboto"/>
              <a:ea typeface="Roboto"/>
              <a:cs typeface="Roboto"/>
              <a:sym typeface="Roboto"/>
            </a:endParaRPr>
          </a:p>
        </p:txBody>
      </p:sp>
      <p:sp>
        <p:nvSpPr>
          <p:cNvPr id="144" name="Google Shape;144;p31"/>
          <p:cNvSpPr txBox="1">
            <a:spLocks noGrp="1"/>
          </p:cNvSpPr>
          <p:nvPr>
            <p:ph type="body" idx="1"/>
          </p:nvPr>
        </p:nvSpPr>
        <p:spPr>
          <a:xfrm>
            <a:off x="348500" y="1475100"/>
            <a:ext cx="4725900" cy="1424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400">
                <a:latin typeface="Roboto"/>
                <a:ea typeface="Roboto"/>
                <a:cs typeface="Roboto"/>
                <a:sym typeface="Roboto"/>
              </a:rPr>
              <a:t>How we created the guidance for the service designer role</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pic>
        <p:nvPicPr>
          <p:cNvPr id="145" name="Google Shape;145;p31" descr="screenshot of a post from the Accessibility in government blog, from Craig Abbott DWP Digital titled: why we've created an accessibility manual and how you can help shape it"/>
          <p:cNvPicPr preferRelativeResize="0"/>
          <p:nvPr/>
        </p:nvPicPr>
        <p:blipFill rotWithShape="1">
          <a:blip r:embed="rId3">
            <a:alphaModFix/>
          </a:blip>
          <a:srcRect b="13315"/>
          <a:stretch/>
        </p:blipFill>
        <p:spPr>
          <a:xfrm>
            <a:off x="5256450" y="201321"/>
            <a:ext cx="3688600" cy="480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Joining DWP in 2023</a:t>
            </a:r>
            <a:endParaRPr sz="3600">
              <a:latin typeface="Roboto"/>
              <a:ea typeface="Roboto"/>
              <a:cs typeface="Roboto"/>
              <a:sym typeface="Roboto"/>
            </a:endParaRPr>
          </a:p>
        </p:txBody>
      </p:sp>
      <p:pic>
        <p:nvPicPr>
          <p:cNvPr id="152" name="Google Shape;152;p32" descr="DWP Digital logo"/>
          <p:cNvPicPr preferRelativeResize="0"/>
          <p:nvPr/>
        </p:nvPicPr>
        <p:blipFill>
          <a:blip r:embed="rId3">
            <a:alphaModFix/>
          </a:blip>
          <a:stretch>
            <a:fillRect/>
          </a:stretch>
        </p:blipFill>
        <p:spPr>
          <a:xfrm>
            <a:off x="398425" y="1730475"/>
            <a:ext cx="2309150" cy="2325957"/>
          </a:xfrm>
          <a:prstGeom prst="rect">
            <a:avLst/>
          </a:prstGeom>
          <a:noFill/>
          <a:ln>
            <a:noFill/>
          </a:ln>
        </p:spPr>
      </p:pic>
      <p:pic>
        <p:nvPicPr>
          <p:cNvPr id="153" name="Google Shape;153;p32" descr="Gitlab profile of Tom Napier with the fox logo in the top navigation bar, a round profile photo of Tom, his name and mention of his role: Senior Accessibility Specialist"/>
          <p:cNvPicPr preferRelativeResize="0"/>
          <p:nvPr/>
        </p:nvPicPr>
        <p:blipFill>
          <a:blip r:embed="rId4">
            <a:alphaModFix/>
          </a:blip>
          <a:stretch>
            <a:fillRect/>
          </a:stretch>
        </p:blipFill>
        <p:spPr>
          <a:xfrm>
            <a:off x="2900500" y="1767174"/>
            <a:ext cx="2309151" cy="2289250"/>
          </a:xfrm>
          <a:prstGeom prst="rect">
            <a:avLst/>
          </a:prstGeom>
          <a:noFill/>
          <a:ln>
            <a:noFill/>
          </a:ln>
        </p:spPr>
      </p:pic>
      <p:sp>
        <p:nvSpPr>
          <p:cNvPr id="151" name="Google Shape;151;p32"/>
          <p:cNvSpPr txBox="1">
            <a:spLocks noGrp="1"/>
          </p:cNvSpPr>
          <p:nvPr>
            <p:ph type="body" idx="1"/>
          </p:nvPr>
        </p:nvSpPr>
        <p:spPr>
          <a:xfrm>
            <a:off x="5453684" y="1803850"/>
            <a:ext cx="3223500" cy="228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chemeClr val="dk1"/>
                </a:solidFill>
                <a:latin typeface="Roboto"/>
                <a:ea typeface="Roboto"/>
                <a:cs typeface="Roboto"/>
                <a:sym typeface="Roboto"/>
              </a:rPr>
              <a:t>2 reasons:</a:t>
            </a:r>
            <a:endParaRPr sz="2000">
              <a:solidFill>
                <a:schemeClr val="dk1"/>
              </a:solidFill>
              <a:latin typeface="Roboto"/>
              <a:ea typeface="Roboto"/>
              <a:cs typeface="Roboto"/>
              <a:sym typeface="Roboto"/>
            </a:endParaRPr>
          </a:p>
          <a:p>
            <a:pPr marL="0" lvl="0" indent="0" algn="l" rtl="0">
              <a:spcBef>
                <a:spcPts val="0"/>
              </a:spcBef>
              <a:spcAft>
                <a:spcPts val="0"/>
              </a:spcAft>
              <a:buNone/>
            </a:pPr>
            <a:endParaRPr sz="2000">
              <a:solidFill>
                <a:schemeClr val="dk1"/>
              </a:solidFill>
              <a:latin typeface="Roboto"/>
              <a:ea typeface="Roboto"/>
              <a:cs typeface="Roboto"/>
              <a:sym typeface="Roboto"/>
            </a:endParaRPr>
          </a:p>
          <a:p>
            <a:pPr marL="457200" lvl="0" indent="-355600" algn="l" rtl="0">
              <a:spcBef>
                <a:spcPts val="1000"/>
              </a:spcBef>
              <a:spcAft>
                <a:spcPts val="0"/>
              </a:spcAft>
              <a:buClr>
                <a:schemeClr val="dk1"/>
              </a:buClr>
              <a:buSzPts val="2000"/>
              <a:buFont typeface="Roboto"/>
              <a:buChar char="●"/>
            </a:pPr>
            <a:r>
              <a:rPr lang="en-GB" sz="2000">
                <a:solidFill>
                  <a:schemeClr val="dk1"/>
                </a:solidFill>
                <a:latin typeface="Roboto"/>
                <a:ea typeface="Roboto"/>
                <a:cs typeface="Roboto"/>
                <a:sym typeface="Roboto"/>
              </a:rPr>
              <a:t>not enough time</a:t>
            </a:r>
            <a:endParaRPr sz="2000">
              <a:solidFill>
                <a:schemeClr val="dk1"/>
              </a:solidFill>
              <a:latin typeface="Roboto"/>
              <a:ea typeface="Roboto"/>
              <a:cs typeface="Roboto"/>
              <a:sym typeface="Roboto"/>
            </a:endParaRPr>
          </a:p>
          <a:p>
            <a:pPr marL="457200" lvl="0" indent="-355600" algn="l" rtl="0">
              <a:spcBef>
                <a:spcPts val="1800"/>
              </a:spcBef>
              <a:spcAft>
                <a:spcPts val="1800"/>
              </a:spcAft>
              <a:buClr>
                <a:schemeClr val="dk1"/>
              </a:buClr>
              <a:buSzPts val="2000"/>
              <a:buFont typeface="Roboto"/>
              <a:buChar char="●"/>
            </a:pPr>
            <a:r>
              <a:rPr lang="en-GB" sz="2000">
                <a:solidFill>
                  <a:schemeClr val="dk1"/>
                </a:solidFill>
                <a:latin typeface="Roboto"/>
                <a:ea typeface="Roboto"/>
                <a:cs typeface="Roboto"/>
                <a:sym typeface="Roboto"/>
              </a:rPr>
              <a:t>unsure what a service designer does</a:t>
            </a:r>
            <a:endParaRPr sz="24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664375" y="342000"/>
            <a:ext cx="8008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latin typeface="Roboto"/>
                <a:ea typeface="Roboto"/>
                <a:cs typeface="Roboto"/>
                <a:sym typeface="Roboto"/>
              </a:rPr>
              <a:t>The service designer role</a:t>
            </a:r>
            <a:endParaRPr sz="3600">
              <a:latin typeface="Roboto"/>
              <a:ea typeface="Roboto"/>
              <a:cs typeface="Roboto"/>
              <a:sym typeface="Roboto"/>
            </a:endParaRPr>
          </a:p>
        </p:txBody>
      </p:sp>
      <p:pic>
        <p:nvPicPr>
          <p:cNvPr id="159" name="Google Shape;159;p33" descr="screenshot of point 5 of the GOV.UK service Standard stating: Make sure everyone can use the service"/>
          <p:cNvPicPr preferRelativeResize="0"/>
          <p:nvPr/>
        </p:nvPicPr>
        <p:blipFill>
          <a:blip r:embed="rId3">
            <a:alphaModFix/>
          </a:blip>
          <a:stretch>
            <a:fillRect/>
          </a:stretch>
        </p:blipFill>
        <p:spPr>
          <a:xfrm>
            <a:off x="468850" y="1350838"/>
            <a:ext cx="3094549" cy="2887726"/>
          </a:xfrm>
          <a:prstGeom prst="rect">
            <a:avLst/>
          </a:prstGeom>
          <a:noFill/>
          <a:ln w="9525" cap="flat" cmpd="sng">
            <a:solidFill>
              <a:srgbClr val="073763"/>
            </a:solidFill>
            <a:prstDash val="solid"/>
            <a:round/>
            <a:headEnd type="none" w="sm" len="sm"/>
            <a:tailEnd type="none" w="sm" len="sm"/>
          </a:ln>
        </p:spPr>
      </p:pic>
      <p:pic>
        <p:nvPicPr>
          <p:cNvPr id="160" name="Google Shape;160;p33" descr="logo of the department for education on the page Apply the service standard"/>
          <p:cNvPicPr preferRelativeResize="0"/>
          <p:nvPr/>
        </p:nvPicPr>
        <p:blipFill>
          <a:blip r:embed="rId4">
            <a:alphaModFix/>
          </a:blip>
          <a:stretch>
            <a:fillRect/>
          </a:stretch>
        </p:blipFill>
        <p:spPr>
          <a:xfrm>
            <a:off x="3447450" y="3441626"/>
            <a:ext cx="1865770" cy="1308925"/>
          </a:xfrm>
          <a:prstGeom prst="rect">
            <a:avLst/>
          </a:prstGeom>
          <a:noFill/>
          <a:ln w="9525" cap="flat" cmpd="sng">
            <a:solidFill>
              <a:srgbClr val="073763"/>
            </a:solidFill>
            <a:prstDash val="solid"/>
            <a:round/>
            <a:headEnd type="none" w="sm" len="sm"/>
            <a:tailEnd type="none" w="sm" len="sm"/>
          </a:ln>
        </p:spPr>
      </p:pic>
      <p:pic>
        <p:nvPicPr>
          <p:cNvPr id="162" name="Google Shape;162;p33" descr="screenshot of the top of the Government Digital and Data profession Capability framework with the new GOV.UK logo and the title: Service Designer. Find out what a service designer in government does."/>
          <p:cNvPicPr preferRelativeResize="0"/>
          <p:nvPr/>
        </p:nvPicPr>
        <p:blipFill>
          <a:blip r:embed="rId5">
            <a:alphaModFix/>
          </a:blip>
          <a:stretch>
            <a:fillRect/>
          </a:stretch>
        </p:blipFill>
        <p:spPr>
          <a:xfrm>
            <a:off x="5654375" y="1350843"/>
            <a:ext cx="3177926" cy="1856845"/>
          </a:xfrm>
          <a:prstGeom prst="rect">
            <a:avLst/>
          </a:prstGeom>
          <a:noFill/>
          <a:ln w="9525" cap="flat" cmpd="sng">
            <a:solidFill>
              <a:srgbClr val="073763"/>
            </a:solidFill>
            <a:prstDash val="solid"/>
            <a:round/>
            <a:headEnd type="none" w="sm" len="sm"/>
            <a:tailEnd type="none" w="sm" len="sm"/>
          </a:ln>
        </p:spPr>
      </p:pic>
      <p:sp>
        <p:nvSpPr>
          <p:cNvPr id="161" name="Google Shape;161;p33"/>
          <p:cNvSpPr/>
          <p:nvPr/>
        </p:nvSpPr>
        <p:spPr>
          <a:xfrm>
            <a:off x="6264600" y="3549138"/>
            <a:ext cx="2567700" cy="897900"/>
          </a:xfrm>
          <a:prstGeom prst="rect">
            <a:avLst/>
          </a:prstGeom>
          <a:solidFill>
            <a:srgbClr val="FFDD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a:solidFill>
                  <a:schemeClr val="dk1"/>
                </a:solidFill>
                <a:latin typeface="Roboto"/>
                <a:ea typeface="Roboto"/>
                <a:cs typeface="Roboto"/>
                <a:sym typeface="Roboto"/>
              </a:rPr>
              <a:t>My own practice</a:t>
            </a:r>
            <a:endParaRPr sz="2000" b="1" dirty="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4497</TotalTime>
  <Words>5469</Words>
  <Application>Microsoft Macintosh PowerPoint</Application>
  <PresentationFormat>On-screen Show (16:9)</PresentationFormat>
  <Paragraphs>448</Paragraphs>
  <Slides>54</Slides>
  <Notes>54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Roboto Black</vt:lpstr>
      <vt:lpstr>Roboto</vt:lpstr>
      <vt:lpstr>Arial</vt:lpstr>
      <vt:lpstr>Roboto ExtraBold</vt:lpstr>
      <vt:lpstr>Poppins</vt:lpstr>
      <vt:lpstr>Simple Light</vt:lpstr>
      <vt:lpstr>Simple Light</vt:lpstr>
      <vt:lpstr>Stéphanie Krus</vt:lpstr>
      <vt:lpstr>How a service designer can contribute to accessibility </vt:lpstr>
      <vt:lpstr>“Personalised public services”</vt:lpstr>
      <vt:lpstr>What I will take you through </vt:lpstr>
      <vt:lpstr>About me</vt:lpstr>
      <vt:lpstr>Each role in a multi-disciplinary team has a part to play to avoid making a service inaccessible </vt:lpstr>
      <vt:lpstr>DWP Accessibility manual</vt:lpstr>
      <vt:lpstr>Joining DWP in 2023</vt:lpstr>
      <vt:lpstr>The service designer role</vt:lpstr>
      <vt:lpstr>Involving the Service Design Community</vt:lpstr>
      <vt:lpstr>What the guidance covers</vt:lpstr>
      <vt:lpstr>What’s different in this role? </vt:lpstr>
      <vt:lpstr>When you can’t make part of your service accessible </vt:lpstr>
      <vt:lpstr>Accessibility</vt:lpstr>
      <vt:lpstr>1 in 4 people are disabled in the UK</vt:lpstr>
      <vt:lpstr>Defining accessibility</vt:lpstr>
      <vt:lpstr>Web Content Accessibility Guidelines</vt:lpstr>
      <vt:lpstr>Cognitive Accessibility Guidelines (COGA)</vt:lpstr>
      <vt:lpstr>Neurodiversity</vt:lpstr>
      <vt:lpstr>How neurodiversity affects people</vt:lpstr>
      <vt:lpstr>1 in 7 people are neurodivergent</vt:lpstr>
      <vt:lpstr>Designing for everyone</vt:lpstr>
      <vt:lpstr>General recommendations </vt:lpstr>
      <vt:lpstr>Numbers </vt:lpstr>
      <vt:lpstr>End-to-End, Back to front </vt:lpstr>
      <vt:lpstr>Design communication</vt:lpstr>
      <vt:lpstr>Some basic steps </vt:lpstr>
      <vt:lpstr>Maps</vt:lpstr>
      <vt:lpstr>Example:   Mapping an ecosystem</vt:lpstr>
      <vt:lpstr>Example: Turning the ecosystem visual into a deck (1)</vt:lpstr>
      <vt:lpstr>Example: Turning the ecosystem visual into a deck (2)</vt:lpstr>
      <vt:lpstr>Example: Turning the ecosystem visual into a deck (3)</vt:lpstr>
      <vt:lpstr>Example:   A service map</vt:lpstr>
      <vt:lpstr>Example: Turning the service map visual into a deck (1)</vt:lpstr>
      <vt:lpstr>Example: Turning the service map visual into a deck (2)</vt:lpstr>
      <vt:lpstr>Pros and cons of alternative formats </vt:lpstr>
      <vt:lpstr>Design together</vt:lpstr>
      <vt:lpstr>But there are no disabled people in my team </vt:lpstr>
      <vt:lpstr>Things can change</vt:lpstr>
      <vt:lpstr>Creating a safe space</vt:lpstr>
      <vt:lpstr>Don’t assume you know what is best </vt:lpstr>
      <vt:lpstr>Manual of me </vt:lpstr>
      <vt:lpstr>Organising/hosting a session </vt:lpstr>
      <vt:lpstr>Presenting during a session </vt:lpstr>
      <vt:lpstr>Getting people in a venue</vt:lpstr>
      <vt:lpstr>Key takeaways</vt:lpstr>
      <vt:lpstr>Designing for everyone - recap</vt:lpstr>
      <vt:lpstr>Design communication - recap</vt:lpstr>
      <vt:lpstr>Designing together - recap</vt:lpstr>
      <vt:lpstr>Resources</vt:lpstr>
      <vt:lpstr>About Accessibility and neurodiversity</vt:lpstr>
      <vt:lpstr>Guidances</vt:lpstr>
      <vt:lpstr>Thank you!</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Stephanie Krus</cp:lastModifiedBy>
  <cp:revision>2</cp:revision>
  <dcterms:modified xsi:type="dcterms:W3CDTF">2026-06-08T07:10:52Z</dcterms:modified>
</cp:coreProperties>
</file>